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2B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18320" y="-1371600"/>
            <a:ext cx="4114800" cy="4114800"/>
          </a:xfrm>
          <a:prstGeom prst="ellipse">
            <a:avLst/>
          </a:prstGeom>
          <a:solidFill>
            <a:srgbClr val="028090">
              <a:alpha val="3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241280" y="3840480"/>
            <a:ext cx="3291840" cy="3291840"/>
          </a:xfrm>
          <a:prstGeom prst="ellipse">
            <a:avLst/>
          </a:prstGeom>
          <a:solidFill>
            <a:srgbClr val="00A896">
              <a:alpha val="22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2377440"/>
            <a:ext cx="1371600" cy="1371600"/>
          </a:xfrm>
          <a:prstGeom prst="ellipse">
            <a:avLst/>
          </a:prstGeom>
          <a:solidFill>
            <a:srgbClr val="028090"/>
          </a:solidFill>
          <a:ln/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70432" y="2724912"/>
            <a:ext cx="676656" cy="67665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468880" y="233172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ĐIỀU PHỐI NHÂN SỰ KỸ THUẬT</a:t>
            </a:r>
            <a:endParaRPr lang="en-US" sz="4000" dirty="0"/>
          </a:p>
        </p:txBody>
      </p:sp>
      <p:sp>
        <p:nvSpPr>
          <p:cNvPr id="7" name="Text 4"/>
          <p:cNvSpPr/>
          <p:nvPr/>
        </p:nvSpPr>
        <p:spPr>
          <a:xfrm>
            <a:off x="2487168" y="315468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kịch bản minh họa cách bộ rule hoạt động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2487168" y="374904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FC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Nhóm bảo trì &amp; điện – điện tử  ·  ~100 chi nhánh  ·  Bản minh họa cho dev &amp; vận hành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777240" cy="777240"/>
          </a:xfrm>
          <a:prstGeom prst="ellipse">
            <a:avLst/>
          </a:prstGeom>
          <a:solidFill>
            <a:srgbClr val="E2674A"/>
          </a:solidFill>
          <a:ln/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6656" y="630936"/>
            <a:ext cx="429768" cy="4297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46304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6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KỊCH BẢN 8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463040" y="713232"/>
            <a:ext cx="10058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632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Kỹ năng độc nhất — tách flow riêng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640080" y="1691640"/>
            <a:ext cx="640080" cy="640080"/>
          </a:xfrm>
          <a:prstGeom prst="ellipse">
            <a:avLst/>
          </a:prstGeom>
          <a:solidFill>
            <a:srgbClr val="E2674A"/>
          </a:solidFill>
          <a:ln/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" y="1837944"/>
            <a:ext cx="347472" cy="34747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371600" y="16733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Sơn (NV06)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1371600" y="1984248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B7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người DUY NHẤT có kỹ năng thang máy</a:t>
            </a:r>
            <a:endParaRPr lang="en-US" sz="1050" dirty="0"/>
          </a:p>
        </p:txBody>
      </p:sp>
      <p:sp>
        <p:nvSpPr>
          <p:cNvPr id="10" name="Shape 6"/>
          <p:cNvSpPr/>
          <p:nvPr/>
        </p:nvSpPr>
        <p:spPr>
          <a:xfrm>
            <a:off x="640080" y="2697480"/>
            <a:ext cx="3108960" cy="548640"/>
          </a:xfrm>
          <a:prstGeom prst="roundRect">
            <a:avLst>
              <a:gd name="adj" fmla="val 13333"/>
            </a:avLst>
          </a:prstGeom>
          <a:solidFill>
            <a:srgbClr val="E2674A"/>
          </a:solidFill>
          <a:ln/>
        </p:spPr>
      </p:sp>
      <p:sp>
        <p:nvSpPr>
          <p:cNvPr id="11" name="Text 7"/>
          <p:cNvSpPr/>
          <p:nvPr/>
        </p:nvSpPr>
        <p:spPr>
          <a:xfrm>
            <a:off x="640080" y="2697480"/>
            <a:ext cx="3108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DV-C · Kiểm tra cơ-phanh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3886200" y="2697480"/>
            <a:ext cx="3108960" cy="548640"/>
          </a:xfrm>
          <a:prstGeom prst="roundRect">
            <a:avLst>
              <a:gd name="adj" fmla="val 13333"/>
            </a:avLst>
          </a:prstGeom>
          <a:solidFill>
            <a:srgbClr val="E2674A"/>
          </a:solidFill>
          <a:ln/>
        </p:spPr>
      </p:sp>
      <p:sp>
        <p:nvSpPr>
          <p:cNvPr id="13" name="Text 9"/>
          <p:cNvSpPr/>
          <p:nvPr/>
        </p:nvSpPr>
        <p:spPr>
          <a:xfrm>
            <a:off x="3886200" y="2697480"/>
            <a:ext cx="3108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DV-C · Hiệu chỉnh tủ ĐK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7315200" y="2971800"/>
            <a:ext cx="640080" cy="0"/>
          </a:xfrm>
          <a:prstGeom prst="line">
            <a:avLst/>
          </a:prstGeom>
          <a:noFill/>
          <a:ln w="31750">
            <a:solidFill>
              <a:srgbClr val="E2674A"/>
            </a:solidFill>
            <a:prstDash val="solid"/>
            <a:tailEnd type="triangle"/>
          </a:ln>
        </p:spPr>
      </p:sp>
      <p:sp>
        <p:nvSpPr>
          <p:cNvPr id="15" name="Shape 11"/>
          <p:cNvSpPr/>
          <p:nvPr/>
        </p:nvSpPr>
        <p:spPr>
          <a:xfrm>
            <a:off x="8138160" y="2606040"/>
            <a:ext cx="868680" cy="868680"/>
          </a:xfrm>
          <a:prstGeom prst="ellipse">
            <a:avLst/>
          </a:prstGeom>
          <a:solidFill>
            <a:srgbClr val="E2674A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9328" y="2807208"/>
            <a:ext cx="457200" cy="45720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098280" y="2606040"/>
            <a:ext cx="2606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26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PIN cứng vào Sơn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E26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(không round-robin)</a:t>
            </a:r>
            <a:endParaRPr lang="en-US" sz="1300" dirty="0"/>
          </a:p>
        </p:txBody>
      </p:sp>
      <p:sp>
        <p:nvSpPr>
          <p:cNvPr id="18" name="Shape 13"/>
          <p:cNvSpPr/>
          <p:nvPr/>
        </p:nvSpPr>
        <p:spPr>
          <a:xfrm>
            <a:off x="640080" y="3977640"/>
            <a:ext cx="11064240" cy="868680"/>
          </a:xfrm>
          <a:prstGeom prst="roundRect">
            <a:avLst>
              <a:gd name="adj" fmla="val 8421"/>
            </a:avLst>
          </a:prstGeom>
          <a:solidFill>
            <a:srgbClr val="FBE9DF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680" y="4160520"/>
            <a:ext cx="457200" cy="45720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463040" y="3977640"/>
            <a:ext cx="10058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26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point of failure: Sơn nghỉ → dự án thang máy đứng, không có backup. Hệ thống cảnh báo HR đào tạo dự phòng.</a:t>
            </a:r>
            <a:endParaRPr lang="en-US" sz="1300" dirty="0"/>
          </a:p>
        </p:txBody>
      </p:sp>
      <p:sp>
        <p:nvSpPr>
          <p:cNvPr id="21" name="Shape 15"/>
          <p:cNvSpPr/>
          <p:nvPr/>
        </p:nvSpPr>
        <p:spPr>
          <a:xfrm>
            <a:off x="502920" y="5349240"/>
            <a:ext cx="539496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4E6E6"/>
            </a:solidFill>
            <a:prstDash val="solid"/>
          </a:ln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sp>
        <p:nvSpPr>
          <p:cNvPr id="22" name="Text 16"/>
          <p:cNvSpPr/>
          <p:nvPr/>
        </p:nvSpPr>
        <p:spPr>
          <a:xfrm>
            <a:off x="731520" y="5477256"/>
            <a:ext cx="4937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5B7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TÌNH HUỐNG</a:t>
            </a:r>
            <a:endParaRPr lang="en-US" sz="1100" dirty="0"/>
          </a:p>
        </p:txBody>
      </p:sp>
      <p:sp>
        <p:nvSpPr>
          <p:cNvPr id="23" name="Text 17"/>
          <p:cNvSpPr/>
          <p:nvPr/>
        </p:nvSpPr>
        <p:spPr>
          <a:xfrm>
            <a:off x="731520" y="5733288"/>
            <a:ext cx="4983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Bảo trì thang máy (DV-C). Chỉ một người trên toàn hệ thống có kỹ năng này.</a:t>
            </a:r>
            <a:endParaRPr lang="en-US" sz="1150" dirty="0"/>
          </a:p>
        </p:txBody>
      </p:sp>
      <p:sp>
        <p:nvSpPr>
          <p:cNvPr id="24" name="Shape 18"/>
          <p:cNvSpPr/>
          <p:nvPr/>
        </p:nvSpPr>
        <p:spPr>
          <a:xfrm>
            <a:off x="6263640" y="5349240"/>
            <a:ext cx="5440680" cy="1143000"/>
          </a:xfrm>
          <a:prstGeom prst="roundRect">
            <a:avLst>
              <a:gd name="adj" fmla="val 6400"/>
            </a:avLst>
          </a:prstGeom>
          <a:solidFill>
            <a:srgbClr val="0B2B33"/>
          </a:solidFill>
          <a:ln/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sp>
        <p:nvSpPr>
          <p:cNvPr id="25" name="Text 19"/>
          <p:cNvSpPr/>
          <p:nvPr/>
        </p:nvSpPr>
        <p:spPr>
          <a:xfrm>
            <a:off x="6510528" y="5477256"/>
            <a:ext cx="4937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KẾT QUẢ RULE</a:t>
            </a:r>
            <a:endParaRPr lang="en-US" sz="1100" dirty="0"/>
          </a:p>
        </p:txBody>
      </p:sp>
      <p:sp>
        <p:nvSpPr>
          <p:cNvPr id="26" name="Text 20"/>
          <p:cNvSpPr/>
          <p:nvPr/>
        </p:nvSpPr>
        <p:spPr>
          <a:xfrm>
            <a:off x="6510528" y="5733288"/>
            <a:ext cx="5029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EA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Không round-robin. Pin cứng đúng người, xuyên suốt. Cảnh báo HR vì khó tuyển thay thế.</a:t>
            </a:r>
            <a:endParaRPr lang="en-US" sz="11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777240" cy="777240"/>
          </a:xfrm>
          <a:prstGeom prst="ellipse">
            <a:avLst/>
          </a:prstGeom>
          <a:solidFill>
            <a:srgbClr val="00A896"/>
          </a:solidFill>
          <a:ln/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6656" y="630936"/>
            <a:ext cx="429768" cy="4297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46304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KỊCH BẢN 9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463040" y="713232"/>
            <a:ext cx="10058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632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Step cần 2 người — chia lương theo tỉ lệ</a:t>
            </a:r>
            <a:endParaRPr lang="en-US" sz="2500" dirty="0"/>
          </a:p>
        </p:txBody>
      </p:sp>
      <p:sp>
        <p:nvSpPr>
          <p:cNvPr id="6" name="Text 3"/>
          <p:cNvSpPr/>
          <p:nvPr/>
        </p:nvSpPr>
        <p:spPr>
          <a:xfrm>
            <a:off x="640080" y="160020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5B7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DV-A Step 3 (đấu nối bo mạch) · đơn giá 300.000đ · cấu hình cần 2 người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1188720" y="2286000"/>
            <a:ext cx="4389120" cy="2194560"/>
          </a:xfrm>
          <a:prstGeom prst="roundRect">
            <a:avLst>
              <a:gd name="adj" fmla="val 5000"/>
            </a:avLst>
          </a:prstGeom>
          <a:solidFill>
            <a:srgbClr val="028090"/>
          </a:solidFill>
          <a:ln/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760" y="2606040"/>
            <a:ext cx="548640" cy="54864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2148840" y="260604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Người chính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1508760" y="3200400"/>
            <a:ext cx="3749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60%</a:t>
            </a:r>
            <a:endParaRPr lang="en-US" sz="5400" dirty="0"/>
          </a:p>
        </p:txBody>
      </p:sp>
      <p:sp>
        <p:nvSpPr>
          <p:cNvPr id="11" name="Text 7"/>
          <p:cNvSpPr/>
          <p:nvPr/>
        </p:nvSpPr>
        <p:spPr>
          <a:xfrm>
            <a:off x="1508760" y="40690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180.000đ</a:t>
            </a:r>
            <a:endParaRPr lang="en-US" sz="1400" dirty="0"/>
          </a:p>
        </p:txBody>
      </p:sp>
      <p:sp>
        <p:nvSpPr>
          <p:cNvPr id="12" name="Shape 8"/>
          <p:cNvSpPr/>
          <p:nvPr/>
        </p:nvSpPr>
        <p:spPr>
          <a:xfrm>
            <a:off x="5943600" y="2286000"/>
            <a:ext cx="4389120" cy="2194560"/>
          </a:xfrm>
          <a:prstGeom prst="roundRect">
            <a:avLst>
              <a:gd name="adj" fmla="val 5000"/>
            </a:avLst>
          </a:prstGeom>
          <a:solidFill>
            <a:srgbClr val="00A896"/>
          </a:solidFill>
          <a:ln/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3640" y="2606040"/>
            <a:ext cx="548640" cy="54864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903720" y="260604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Người phụ</a:t>
            </a:r>
            <a:endParaRPr lang="en-US" sz="1600" dirty="0"/>
          </a:p>
        </p:txBody>
      </p:sp>
      <p:sp>
        <p:nvSpPr>
          <p:cNvPr id="15" name="Text 10"/>
          <p:cNvSpPr/>
          <p:nvPr/>
        </p:nvSpPr>
        <p:spPr>
          <a:xfrm>
            <a:off x="6263640" y="3200400"/>
            <a:ext cx="3749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40%</a:t>
            </a:r>
            <a:endParaRPr lang="en-US" sz="5400" dirty="0"/>
          </a:p>
        </p:txBody>
      </p:sp>
      <p:sp>
        <p:nvSpPr>
          <p:cNvPr id="16" name="Text 11"/>
          <p:cNvSpPr/>
          <p:nvPr/>
        </p:nvSpPr>
        <p:spPr>
          <a:xfrm>
            <a:off x="6263640" y="40690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DFF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120.000đ</a:t>
            </a:r>
            <a:endParaRPr lang="en-US" sz="1400" dirty="0"/>
          </a:p>
        </p:txBody>
      </p:sp>
      <p:sp>
        <p:nvSpPr>
          <p:cNvPr id="17" name="Shape 12"/>
          <p:cNvSpPr/>
          <p:nvPr/>
        </p:nvSpPr>
        <p:spPr>
          <a:xfrm>
            <a:off x="502920" y="5349240"/>
            <a:ext cx="539496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4E6E6"/>
            </a:solidFill>
            <a:prstDash val="solid"/>
          </a:ln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sp>
        <p:nvSpPr>
          <p:cNvPr id="18" name="Text 13"/>
          <p:cNvSpPr/>
          <p:nvPr/>
        </p:nvSpPr>
        <p:spPr>
          <a:xfrm>
            <a:off x="731520" y="5477256"/>
            <a:ext cx="4937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5B7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TÌNH HUỐNG</a:t>
            </a:r>
            <a:endParaRPr lang="en-US" sz="1100" dirty="0"/>
          </a:p>
        </p:txBody>
      </p:sp>
      <p:sp>
        <p:nvSpPr>
          <p:cNvPr id="19" name="Text 14"/>
          <p:cNvSpPr/>
          <p:nvPr/>
        </p:nvSpPr>
        <p:spPr>
          <a:xfrm>
            <a:off x="731520" y="5733288"/>
            <a:ext cx="4983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Một step có độ khó cao, cấu hình cần 2 người với tỉ lệ chia 60/40.</a:t>
            </a:r>
            <a:endParaRPr lang="en-US" sz="1150" dirty="0"/>
          </a:p>
        </p:txBody>
      </p:sp>
      <p:sp>
        <p:nvSpPr>
          <p:cNvPr id="20" name="Shape 15"/>
          <p:cNvSpPr/>
          <p:nvPr/>
        </p:nvSpPr>
        <p:spPr>
          <a:xfrm>
            <a:off x="6263640" y="5349240"/>
            <a:ext cx="5440680" cy="1143000"/>
          </a:xfrm>
          <a:prstGeom prst="roundRect">
            <a:avLst>
              <a:gd name="adj" fmla="val 6400"/>
            </a:avLst>
          </a:prstGeom>
          <a:solidFill>
            <a:srgbClr val="0B2B33"/>
          </a:solidFill>
          <a:ln/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sp>
        <p:nvSpPr>
          <p:cNvPr id="21" name="Text 16"/>
          <p:cNvSpPr/>
          <p:nvPr/>
        </p:nvSpPr>
        <p:spPr>
          <a:xfrm>
            <a:off x="6510528" y="5477256"/>
            <a:ext cx="4937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KẾT QUẢ RULE</a:t>
            </a:r>
            <a:endParaRPr lang="en-US" sz="1100" dirty="0"/>
          </a:p>
        </p:txBody>
      </p:sp>
      <p:sp>
        <p:nvSpPr>
          <p:cNvPr id="22" name="Text 17"/>
          <p:cNvSpPr/>
          <p:nvPr/>
        </p:nvSpPr>
        <p:spPr>
          <a:xfrm>
            <a:off x="6510528" y="5733288"/>
            <a:ext cx="5029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EA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Đơn giá 300.000đ chia theo split_ratio của step: chính 180k, phụ 120k.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777240" cy="777240"/>
          </a:xfrm>
          <a:prstGeom prst="ellipse">
            <a:avLst/>
          </a:prstGeom>
          <a:solidFill>
            <a:srgbClr val="028090"/>
          </a:solidFill>
          <a:ln/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6656" y="630936"/>
            <a:ext cx="429768" cy="4297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46304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KỊCH BẢN 10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463040" y="713232"/>
            <a:ext cx="10058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632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Bàn giao khi nghỉ bệnh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640080" y="1691640"/>
            <a:ext cx="640080" cy="640080"/>
          </a:xfrm>
          <a:prstGeom prst="ellipse">
            <a:avLst/>
          </a:prstGeom>
          <a:solidFill>
            <a:srgbClr val="E8A33D"/>
          </a:solidFill>
          <a:ln/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" y="1837944"/>
            <a:ext cx="347472" cy="34747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371600" y="16733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Minh (NV03)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1371600" y="1984248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B7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đang làm dự án mở CN · nghỉ bệnh</a:t>
            </a:r>
            <a:endParaRPr lang="en-US" sz="1050" dirty="0"/>
          </a:p>
        </p:txBody>
      </p:sp>
      <p:sp>
        <p:nvSpPr>
          <p:cNvPr id="10" name="Text 6"/>
          <p:cNvSpPr/>
          <p:nvPr/>
        </p:nvSpPr>
        <p:spPr>
          <a:xfrm>
            <a:off x="640080" y="26974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B7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Tiến độ dự án (7 step)</a:t>
            </a:r>
            <a:endParaRPr lang="en-US" sz="1100" dirty="0"/>
          </a:p>
        </p:txBody>
      </p:sp>
      <p:sp>
        <p:nvSpPr>
          <p:cNvPr id="11" name="Shape 7"/>
          <p:cNvSpPr/>
          <p:nvPr/>
        </p:nvSpPr>
        <p:spPr>
          <a:xfrm>
            <a:off x="640080" y="3063240"/>
            <a:ext cx="822960" cy="548640"/>
          </a:xfrm>
          <a:prstGeom prst="roundRect">
            <a:avLst>
              <a:gd name="adj" fmla="val 13333"/>
            </a:avLst>
          </a:prstGeom>
          <a:solidFill>
            <a:srgbClr val="028090"/>
          </a:solidFill>
          <a:ln/>
        </p:spPr>
      </p:sp>
      <p:sp>
        <p:nvSpPr>
          <p:cNvPr id="12" name="Text 8"/>
          <p:cNvSpPr/>
          <p:nvPr/>
        </p:nvSpPr>
        <p:spPr>
          <a:xfrm>
            <a:off x="640080" y="306324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13" name="Shape 9"/>
          <p:cNvSpPr/>
          <p:nvPr/>
        </p:nvSpPr>
        <p:spPr>
          <a:xfrm>
            <a:off x="1600200" y="3063240"/>
            <a:ext cx="822960" cy="548640"/>
          </a:xfrm>
          <a:prstGeom prst="roundRect">
            <a:avLst>
              <a:gd name="adj" fmla="val 13333"/>
            </a:avLst>
          </a:prstGeom>
          <a:solidFill>
            <a:srgbClr val="028090"/>
          </a:solidFill>
          <a:ln/>
        </p:spPr>
      </p:sp>
      <p:sp>
        <p:nvSpPr>
          <p:cNvPr id="14" name="Text 10"/>
          <p:cNvSpPr/>
          <p:nvPr/>
        </p:nvSpPr>
        <p:spPr>
          <a:xfrm>
            <a:off x="1600200" y="306324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2560320" y="3063240"/>
            <a:ext cx="822960" cy="548640"/>
          </a:xfrm>
          <a:prstGeom prst="roundRect">
            <a:avLst>
              <a:gd name="adj" fmla="val 13333"/>
            </a:avLst>
          </a:prstGeom>
          <a:solidFill>
            <a:srgbClr val="028090"/>
          </a:solidFill>
          <a:ln/>
        </p:spPr>
      </p:sp>
      <p:sp>
        <p:nvSpPr>
          <p:cNvPr id="16" name="Text 12"/>
          <p:cNvSpPr/>
          <p:nvPr/>
        </p:nvSpPr>
        <p:spPr>
          <a:xfrm>
            <a:off x="2560320" y="306324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17" name="Shape 13"/>
          <p:cNvSpPr/>
          <p:nvPr/>
        </p:nvSpPr>
        <p:spPr>
          <a:xfrm>
            <a:off x="3520440" y="3063240"/>
            <a:ext cx="822960" cy="548640"/>
          </a:xfrm>
          <a:prstGeom prst="roundRect">
            <a:avLst>
              <a:gd name="adj" fmla="val 13333"/>
            </a:avLst>
          </a:prstGeom>
          <a:solidFill>
            <a:srgbClr val="C7D9D9"/>
          </a:solidFill>
          <a:ln/>
        </p:spPr>
      </p:sp>
      <p:sp>
        <p:nvSpPr>
          <p:cNvPr id="18" name="Text 14"/>
          <p:cNvSpPr/>
          <p:nvPr/>
        </p:nvSpPr>
        <p:spPr>
          <a:xfrm>
            <a:off x="3520440" y="306324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19" name="Shape 15"/>
          <p:cNvSpPr/>
          <p:nvPr/>
        </p:nvSpPr>
        <p:spPr>
          <a:xfrm>
            <a:off x="4480560" y="3063240"/>
            <a:ext cx="822960" cy="548640"/>
          </a:xfrm>
          <a:prstGeom prst="roundRect">
            <a:avLst>
              <a:gd name="adj" fmla="val 13333"/>
            </a:avLst>
          </a:prstGeom>
          <a:solidFill>
            <a:srgbClr val="C7D9D9"/>
          </a:solidFill>
          <a:ln/>
        </p:spPr>
      </p:sp>
      <p:sp>
        <p:nvSpPr>
          <p:cNvPr id="20" name="Text 16"/>
          <p:cNvSpPr/>
          <p:nvPr/>
        </p:nvSpPr>
        <p:spPr>
          <a:xfrm>
            <a:off x="4480560" y="306324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21" name="Shape 17"/>
          <p:cNvSpPr/>
          <p:nvPr/>
        </p:nvSpPr>
        <p:spPr>
          <a:xfrm>
            <a:off x="5440680" y="3063240"/>
            <a:ext cx="822960" cy="548640"/>
          </a:xfrm>
          <a:prstGeom prst="roundRect">
            <a:avLst>
              <a:gd name="adj" fmla="val 13333"/>
            </a:avLst>
          </a:prstGeom>
          <a:solidFill>
            <a:srgbClr val="C7D9D9"/>
          </a:solidFill>
          <a:ln/>
        </p:spPr>
      </p:sp>
      <p:sp>
        <p:nvSpPr>
          <p:cNvPr id="22" name="Text 18"/>
          <p:cNvSpPr/>
          <p:nvPr/>
        </p:nvSpPr>
        <p:spPr>
          <a:xfrm>
            <a:off x="5440680" y="306324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  <p:sp>
        <p:nvSpPr>
          <p:cNvPr id="23" name="Shape 19"/>
          <p:cNvSpPr/>
          <p:nvPr/>
        </p:nvSpPr>
        <p:spPr>
          <a:xfrm>
            <a:off x="6400800" y="3063240"/>
            <a:ext cx="822960" cy="548640"/>
          </a:xfrm>
          <a:prstGeom prst="roundRect">
            <a:avLst>
              <a:gd name="adj" fmla="val 13333"/>
            </a:avLst>
          </a:prstGeom>
          <a:solidFill>
            <a:srgbClr val="C7D9D9"/>
          </a:solidFill>
          <a:ln/>
        </p:spPr>
      </p:sp>
      <p:sp>
        <p:nvSpPr>
          <p:cNvPr id="24" name="Text 20"/>
          <p:cNvSpPr/>
          <p:nvPr/>
        </p:nvSpPr>
        <p:spPr>
          <a:xfrm>
            <a:off x="6400800" y="306324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  <p:sp>
        <p:nvSpPr>
          <p:cNvPr id="25" name="Text 21"/>
          <p:cNvSpPr/>
          <p:nvPr/>
        </p:nvSpPr>
        <p:spPr>
          <a:xfrm>
            <a:off x="640080" y="370332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Minh: 3 step xong</a:t>
            </a:r>
            <a:endParaRPr lang="en-US" sz="1100" dirty="0"/>
          </a:p>
        </p:txBody>
      </p:sp>
      <p:sp>
        <p:nvSpPr>
          <p:cNvPr id="26" name="Text 22"/>
          <p:cNvSpPr/>
          <p:nvPr/>
        </p:nvSpPr>
        <p:spPr>
          <a:xfrm>
            <a:off x="3520440" y="37033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B7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Backup: step 4–7</a:t>
            </a:r>
            <a:endParaRPr lang="en-US" sz="1100" dirty="0"/>
          </a:p>
        </p:txBody>
      </p:sp>
      <p:sp>
        <p:nvSpPr>
          <p:cNvPr id="27" name="Shape 23"/>
          <p:cNvSpPr/>
          <p:nvPr/>
        </p:nvSpPr>
        <p:spPr>
          <a:xfrm>
            <a:off x="7589520" y="3337560"/>
            <a:ext cx="640080" cy="0"/>
          </a:xfrm>
          <a:prstGeom prst="line">
            <a:avLst/>
          </a:prstGeom>
          <a:noFill/>
          <a:ln w="31750">
            <a:solidFill>
              <a:srgbClr val="028090"/>
            </a:solidFill>
            <a:prstDash val="solid"/>
            <a:tailEnd type="triangle"/>
          </a:ln>
        </p:spPr>
      </p:sp>
      <p:sp>
        <p:nvSpPr>
          <p:cNvPr id="28" name="Shape 24"/>
          <p:cNvSpPr/>
          <p:nvPr/>
        </p:nvSpPr>
        <p:spPr>
          <a:xfrm>
            <a:off x="8366760" y="3063240"/>
            <a:ext cx="640080" cy="640080"/>
          </a:xfrm>
          <a:prstGeom prst="ellipse">
            <a:avLst/>
          </a:prstGeom>
          <a:solidFill>
            <a:srgbClr val="00A896"/>
          </a:solidFill>
          <a:ln/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pic>
        <p:nvPicPr>
          <p:cNvPr id="2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3064" y="3209544"/>
            <a:ext cx="347472" cy="347472"/>
          </a:xfrm>
          <a:prstGeom prst="rect">
            <a:avLst/>
          </a:prstGeom>
        </p:spPr>
      </p:pic>
      <p:sp>
        <p:nvSpPr>
          <p:cNvPr id="30" name="Text 25"/>
          <p:cNvSpPr/>
          <p:nvPr/>
        </p:nvSpPr>
        <p:spPr>
          <a:xfrm>
            <a:off x="9098280" y="30449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Backup</a:t>
            </a:r>
            <a:endParaRPr lang="en-US" sz="1400" dirty="0"/>
          </a:p>
        </p:txBody>
      </p:sp>
      <p:sp>
        <p:nvSpPr>
          <p:cNvPr id="31" name="Text 26"/>
          <p:cNvSpPr/>
          <p:nvPr/>
        </p:nvSpPr>
        <p:spPr>
          <a:xfrm>
            <a:off x="9098280" y="3355848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B7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nhận tiếp từ step 4</a:t>
            </a:r>
            <a:endParaRPr lang="en-US" sz="1050" dirty="0"/>
          </a:p>
        </p:txBody>
      </p:sp>
      <p:sp>
        <p:nvSpPr>
          <p:cNvPr id="32" name="Text 27"/>
          <p:cNvSpPr/>
          <p:nvPr/>
        </p:nvSpPr>
        <p:spPr>
          <a:xfrm>
            <a:off x="640080" y="416052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Lương chia theo phần đã hoàn thành: Minh hưởng 3 step, backup hưởng step 4–7.</a:t>
            </a:r>
            <a:endParaRPr lang="en-US" sz="1300" dirty="0"/>
          </a:p>
        </p:txBody>
      </p:sp>
      <p:sp>
        <p:nvSpPr>
          <p:cNvPr id="33" name="Shape 28"/>
          <p:cNvSpPr/>
          <p:nvPr/>
        </p:nvSpPr>
        <p:spPr>
          <a:xfrm>
            <a:off x="502920" y="5349240"/>
            <a:ext cx="539496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4E6E6"/>
            </a:solidFill>
            <a:prstDash val="solid"/>
          </a:ln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sp>
        <p:nvSpPr>
          <p:cNvPr id="34" name="Text 29"/>
          <p:cNvSpPr/>
          <p:nvPr/>
        </p:nvSpPr>
        <p:spPr>
          <a:xfrm>
            <a:off x="731520" y="5477256"/>
            <a:ext cx="4937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5B7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TÌNH HUỐNG</a:t>
            </a:r>
            <a:endParaRPr lang="en-US" sz="1100" dirty="0"/>
          </a:p>
        </p:txBody>
      </p:sp>
      <p:sp>
        <p:nvSpPr>
          <p:cNvPr id="35" name="Text 30"/>
          <p:cNvSpPr/>
          <p:nvPr/>
        </p:nvSpPr>
        <p:spPr>
          <a:xfrm>
            <a:off x="731520" y="5733288"/>
            <a:ext cx="4983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Minh đang theo dự án mở CN, xong 3/7 step thì nghỉ bệnh.</a:t>
            </a:r>
            <a:endParaRPr lang="en-US" sz="1150" dirty="0"/>
          </a:p>
        </p:txBody>
      </p:sp>
      <p:sp>
        <p:nvSpPr>
          <p:cNvPr id="36" name="Shape 31"/>
          <p:cNvSpPr/>
          <p:nvPr/>
        </p:nvSpPr>
        <p:spPr>
          <a:xfrm>
            <a:off x="6263640" y="5349240"/>
            <a:ext cx="5440680" cy="1143000"/>
          </a:xfrm>
          <a:prstGeom prst="roundRect">
            <a:avLst>
              <a:gd name="adj" fmla="val 6400"/>
            </a:avLst>
          </a:prstGeom>
          <a:solidFill>
            <a:srgbClr val="0B2B33"/>
          </a:solidFill>
          <a:ln/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sp>
        <p:nvSpPr>
          <p:cNvPr id="37" name="Text 32"/>
          <p:cNvSpPr/>
          <p:nvPr/>
        </p:nvSpPr>
        <p:spPr>
          <a:xfrm>
            <a:off x="6510528" y="5477256"/>
            <a:ext cx="4937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KẾT QUẢ RULE</a:t>
            </a:r>
            <a:endParaRPr lang="en-US" sz="1100" dirty="0"/>
          </a:p>
        </p:txBody>
      </p:sp>
      <p:sp>
        <p:nvSpPr>
          <p:cNvPr id="38" name="Text 33"/>
          <p:cNvSpPr/>
          <p:nvPr/>
        </p:nvSpPr>
        <p:spPr>
          <a:xfrm>
            <a:off x="6510528" y="5733288"/>
            <a:ext cx="5029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EA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Backup nhận tiếp từ step 4. Lương chia theo số step mỗi người thực hiện.</a:t>
            </a:r>
            <a:endParaRPr lang="en-US" sz="11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B2B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280160" y="4389120"/>
            <a:ext cx="3840480" cy="3840480"/>
          </a:xfrm>
          <a:prstGeom prst="ellipse">
            <a:avLst/>
          </a:prstGeom>
          <a:solidFill>
            <a:srgbClr val="028090">
              <a:alpha val="2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058400" y="-1188720"/>
            <a:ext cx="3474720" cy="3474720"/>
          </a:xfrm>
          <a:prstGeom prst="ellipse">
            <a:avLst/>
          </a:prstGeom>
          <a:solidFill>
            <a:srgbClr val="00A896">
              <a:alpha val="22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914400" y="137160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Nguyên tắc xuyên suốt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914400" y="2286000"/>
            <a:ext cx="566928" cy="566928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" y="2414016"/>
            <a:ext cx="310896" cy="31089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91640" y="2286000"/>
            <a:ext cx="9601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A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Hoàn thành việc là ưu tiên số một — không pending, không trễ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914400" y="3154680"/>
            <a:ext cx="566928" cy="566928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416" y="3282696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691640" y="3154680"/>
            <a:ext cx="9601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A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Band ±500k là tiêu chí ưu tiên, không bao giờ chặn việc</a:t>
            </a:r>
            <a:endParaRPr lang="en-US" sz="1600" dirty="0"/>
          </a:p>
        </p:txBody>
      </p:sp>
      <p:sp>
        <p:nvSpPr>
          <p:cNvPr id="11" name="Shape 7"/>
          <p:cNvSpPr/>
          <p:nvPr/>
        </p:nvSpPr>
        <p:spPr>
          <a:xfrm>
            <a:off x="914400" y="4023360"/>
            <a:ext cx="566928" cy="566928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416" y="4151376"/>
            <a:ext cx="310896" cy="310896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691640" y="4023360"/>
            <a:ext cx="9601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A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Khuyến khích người năng động, làm nhiều, đa kỹ năng</a:t>
            </a:r>
            <a:endParaRPr lang="en-US" sz="1600" dirty="0"/>
          </a:p>
        </p:txBody>
      </p:sp>
      <p:sp>
        <p:nvSpPr>
          <p:cNvPr id="14" name="Shape 9"/>
          <p:cNvSpPr/>
          <p:nvPr/>
        </p:nvSpPr>
        <p:spPr>
          <a:xfrm>
            <a:off x="914400" y="4892040"/>
            <a:ext cx="566928" cy="566928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2416" y="5020056"/>
            <a:ext cx="310896" cy="310896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691640" y="4892040"/>
            <a:ext cx="9601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A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Tách flow &amp; cảnh báo cho kỹ năng độc nhất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57200"/>
            <a:ext cx="10972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632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Cách đọc các sơ đồ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02920" y="1371600"/>
            <a:ext cx="5486400" cy="146304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D4E6E6"/>
            </a:solidFill>
            <a:prstDash val="solid"/>
          </a:ln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777240" y="1783080"/>
            <a:ext cx="640080" cy="64008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3544" y="1929384"/>
            <a:ext cx="347472" cy="34747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600200" y="1627632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Nhân viên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1600200" y="2029968"/>
            <a:ext cx="4251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B7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Vòng tròn = một kỹ thuật viên, kèm tên và kỹ năng đã đăng ký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6263640" y="1371600"/>
            <a:ext cx="5486400" cy="146304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D4E6E6"/>
            </a:solidFill>
            <a:prstDash val="solid"/>
          </a:ln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6537960" y="1783080"/>
            <a:ext cx="640080" cy="64008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4264" y="1929384"/>
            <a:ext cx="347472" cy="34747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360920" y="1627632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/ cụm</a:t>
            </a:r>
            <a:endParaRPr lang="en-US" sz="1700" dirty="0"/>
          </a:p>
        </p:txBody>
      </p:sp>
      <p:sp>
        <p:nvSpPr>
          <p:cNvPr id="12" name="Text 8"/>
          <p:cNvSpPr/>
          <p:nvPr/>
        </p:nvSpPr>
        <p:spPr>
          <a:xfrm>
            <a:off x="7360920" y="2029968"/>
            <a:ext cx="4251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B7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Pill = một bước dịch vụ; nhiều pill liền nhau = một cụm liền mạch</a:t>
            </a:r>
            <a:endParaRPr lang="en-US" sz="1200" dirty="0"/>
          </a:p>
        </p:txBody>
      </p:sp>
      <p:sp>
        <p:nvSpPr>
          <p:cNvPr id="13" name="Shape 9"/>
          <p:cNvSpPr/>
          <p:nvPr/>
        </p:nvSpPr>
        <p:spPr>
          <a:xfrm>
            <a:off x="502920" y="3108960"/>
            <a:ext cx="5486400" cy="146304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D4E6E6"/>
            </a:solidFill>
            <a:prstDash val="solid"/>
          </a:ln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777240" y="3520440"/>
            <a:ext cx="640080" cy="640080"/>
          </a:xfrm>
          <a:prstGeom prst="ellipse">
            <a:avLst/>
          </a:prstGeom>
          <a:solidFill>
            <a:srgbClr val="E8A33D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544" y="3666744"/>
            <a:ext cx="347472" cy="34747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600200" y="3364992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Band ±500k</a:t>
            </a:r>
            <a:endParaRPr lang="en-US" sz="1700" dirty="0"/>
          </a:p>
        </p:txBody>
      </p:sp>
      <p:sp>
        <p:nvSpPr>
          <p:cNvPr id="17" name="Text 12"/>
          <p:cNvSpPr/>
          <p:nvPr/>
        </p:nvSpPr>
        <p:spPr>
          <a:xfrm>
            <a:off x="1600200" y="3767328"/>
            <a:ext cx="4251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B7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Tiêu chí ưu tiên người lương thấp — KHÔNG chặn việc</a:t>
            </a:r>
            <a:endParaRPr lang="en-US" sz="1200" dirty="0"/>
          </a:p>
        </p:txBody>
      </p:sp>
      <p:sp>
        <p:nvSpPr>
          <p:cNvPr id="18" name="Shape 13"/>
          <p:cNvSpPr/>
          <p:nvPr/>
        </p:nvSpPr>
        <p:spPr>
          <a:xfrm>
            <a:off x="6263640" y="3108960"/>
            <a:ext cx="5486400" cy="146304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D4E6E6"/>
            </a:solidFill>
            <a:prstDash val="solid"/>
          </a:ln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6537960" y="3520440"/>
            <a:ext cx="640080" cy="640080"/>
          </a:xfrm>
          <a:prstGeom prst="ellipse">
            <a:avLst/>
          </a:prstGeom>
          <a:solidFill>
            <a:srgbClr val="E2674A"/>
          </a:solidFill>
          <a:ln/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4264" y="3666744"/>
            <a:ext cx="347472" cy="347472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7360920" y="3364992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Van an toàn</a:t>
            </a:r>
            <a:endParaRPr lang="en-US" sz="1700" dirty="0"/>
          </a:p>
        </p:txBody>
      </p:sp>
      <p:sp>
        <p:nvSpPr>
          <p:cNvPr id="22" name="Text 16"/>
          <p:cNvSpPr/>
          <p:nvPr/>
        </p:nvSpPr>
        <p:spPr>
          <a:xfrm>
            <a:off x="7360920" y="3767328"/>
            <a:ext cx="4251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B7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Khi không ai trong band rảnh, vẫn giao để không pending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777240" cy="777240"/>
          </a:xfrm>
          <a:prstGeom prst="ellipse">
            <a:avLst/>
          </a:prstGeom>
          <a:solidFill>
            <a:srgbClr val="028090"/>
          </a:solidFill>
          <a:ln/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6656" y="630936"/>
            <a:ext cx="429768" cy="4297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46304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KỊCH BẢN 1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463040" y="713232"/>
            <a:ext cx="10058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632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Gom cụm liền mạch theo kỹ năng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640080" y="1600200"/>
            <a:ext cx="640080" cy="640080"/>
          </a:xfrm>
          <a:prstGeom prst="ellipse">
            <a:avLst/>
          </a:prstGeom>
          <a:solidFill>
            <a:srgbClr val="028090"/>
          </a:solidFill>
          <a:ln/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" y="1746504"/>
            <a:ext cx="347472" cy="34747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371600" y="158191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Hùng (NV01)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1371600" y="1892808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B7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Điện cơ bản · Điện tử · ở Q1 · rảnh</a:t>
            </a:r>
            <a:endParaRPr lang="en-US" sz="1050" dirty="0"/>
          </a:p>
        </p:txBody>
      </p:sp>
      <p:sp>
        <p:nvSpPr>
          <p:cNvPr id="10" name="Text 6"/>
          <p:cNvSpPr/>
          <p:nvPr/>
        </p:nvSpPr>
        <p:spPr>
          <a:xfrm>
            <a:off x="640080" y="25146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B7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DV-A: Sửa hệ điện chi nhánh</a:t>
            </a:r>
            <a:endParaRPr lang="en-US" sz="1300" dirty="0"/>
          </a:p>
        </p:txBody>
      </p:sp>
      <p:sp>
        <p:nvSpPr>
          <p:cNvPr id="11" name="Shape 7"/>
          <p:cNvSpPr/>
          <p:nvPr/>
        </p:nvSpPr>
        <p:spPr>
          <a:xfrm>
            <a:off x="640080" y="2926080"/>
            <a:ext cx="1828800" cy="548640"/>
          </a:xfrm>
          <a:prstGeom prst="roundRect">
            <a:avLst>
              <a:gd name="adj" fmla="val 13333"/>
            </a:avLst>
          </a:prstGeom>
          <a:solidFill>
            <a:srgbClr val="00A896"/>
          </a:solidFill>
          <a:ln/>
        </p:spPr>
      </p:sp>
      <p:sp>
        <p:nvSpPr>
          <p:cNvPr id="12" name="Text 8"/>
          <p:cNvSpPr/>
          <p:nvPr/>
        </p:nvSpPr>
        <p:spPr>
          <a:xfrm>
            <a:off x="640080" y="292608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 · 60'</a:t>
            </a:r>
            <a:endParaRPr lang="en-US" sz="1100" dirty="0"/>
          </a:p>
        </p:txBody>
      </p:sp>
      <p:sp>
        <p:nvSpPr>
          <p:cNvPr id="13" name="Shape 9"/>
          <p:cNvSpPr/>
          <p:nvPr/>
        </p:nvSpPr>
        <p:spPr>
          <a:xfrm>
            <a:off x="2606040" y="2926080"/>
            <a:ext cx="1828800" cy="548640"/>
          </a:xfrm>
          <a:prstGeom prst="roundRect">
            <a:avLst>
              <a:gd name="adj" fmla="val 13333"/>
            </a:avLst>
          </a:prstGeom>
          <a:solidFill>
            <a:srgbClr val="00A896"/>
          </a:solidFill>
          <a:ln/>
        </p:spPr>
      </p:sp>
      <p:sp>
        <p:nvSpPr>
          <p:cNvPr id="14" name="Text 10"/>
          <p:cNvSpPr/>
          <p:nvPr/>
        </p:nvSpPr>
        <p:spPr>
          <a:xfrm>
            <a:off x="2606040" y="292608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 · 90'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4572000" y="2926080"/>
            <a:ext cx="1828800" cy="548640"/>
          </a:xfrm>
          <a:prstGeom prst="roundRect">
            <a:avLst>
              <a:gd name="adj" fmla="val 13333"/>
            </a:avLst>
          </a:prstGeom>
          <a:solidFill>
            <a:srgbClr val="00A896"/>
          </a:solidFill>
          <a:ln/>
        </p:spPr>
      </p:sp>
      <p:sp>
        <p:nvSpPr>
          <p:cNvPr id="16" name="Text 12"/>
          <p:cNvSpPr/>
          <p:nvPr/>
        </p:nvSpPr>
        <p:spPr>
          <a:xfrm>
            <a:off x="4572000" y="292608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 · 120'</a:t>
            </a:r>
            <a:endParaRPr lang="en-US" sz="1100" dirty="0"/>
          </a:p>
        </p:txBody>
      </p:sp>
      <p:sp>
        <p:nvSpPr>
          <p:cNvPr id="17" name="Shape 13"/>
          <p:cNvSpPr/>
          <p:nvPr/>
        </p:nvSpPr>
        <p:spPr>
          <a:xfrm>
            <a:off x="6537960" y="2926080"/>
            <a:ext cx="1828800" cy="548640"/>
          </a:xfrm>
          <a:prstGeom prst="roundRect">
            <a:avLst>
              <a:gd name="adj" fmla="val 13333"/>
            </a:avLst>
          </a:prstGeom>
          <a:solidFill>
            <a:srgbClr val="C7D9D9"/>
          </a:solidFill>
          <a:ln/>
        </p:spPr>
      </p:sp>
      <p:sp>
        <p:nvSpPr>
          <p:cNvPr id="18" name="Text 14"/>
          <p:cNvSpPr/>
          <p:nvPr/>
        </p:nvSpPr>
        <p:spPr>
          <a:xfrm>
            <a:off x="6537960" y="292608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4 · 30'</a:t>
            </a:r>
            <a:endParaRPr lang="en-US" sz="1100" dirty="0"/>
          </a:p>
        </p:txBody>
      </p:sp>
      <p:sp>
        <p:nvSpPr>
          <p:cNvPr id="19" name="Shape 15"/>
          <p:cNvSpPr/>
          <p:nvPr/>
        </p:nvSpPr>
        <p:spPr>
          <a:xfrm>
            <a:off x="566928" y="2816352"/>
            <a:ext cx="5998464" cy="768096"/>
          </a:xfrm>
          <a:prstGeom prst="roundRect">
            <a:avLst>
              <a:gd name="adj" fmla="val 11905"/>
            </a:avLst>
          </a:prstGeom>
          <a:solidFill>
            <a:srgbClr val="028090">
              <a:alpha val="14000"/>
            </a:srgbClr>
          </a:solidFill>
          <a:ln w="19050">
            <a:solidFill>
              <a:srgbClr val="028090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640080" y="3703320"/>
            <a:ext cx="5852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Cụm của Hùng = 270' (≤ trần 4h)</a:t>
            </a:r>
            <a:endParaRPr lang="en-US" sz="1200" dirty="0"/>
          </a:p>
        </p:txBody>
      </p:sp>
      <p:sp>
        <p:nvSpPr>
          <p:cNvPr id="21" name="Text 17"/>
          <p:cNvSpPr/>
          <p:nvPr/>
        </p:nvSpPr>
        <p:spPr>
          <a:xfrm>
            <a:off x="6537960" y="370332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5B7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Cắt ở đây →</a:t>
            </a:r>
            <a:endParaRPr lang="en-US" sz="1100" dirty="0"/>
          </a:p>
        </p:txBody>
      </p:sp>
      <p:sp>
        <p:nvSpPr>
          <p:cNvPr id="22" name="Shape 18"/>
          <p:cNvSpPr/>
          <p:nvPr/>
        </p:nvSpPr>
        <p:spPr>
          <a:xfrm>
            <a:off x="502920" y="5349240"/>
            <a:ext cx="539496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4E6E6"/>
            </a:solidFill>
            <a:prstDash val="solid"/>
          </a:ln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sp>
        <p:nvSpPr>
          <p:cNvPr id="23" name="Text 19"/>
          <p:cNvSpPr/>
          <p:nvPr/>
        </p:nvSpPr>
        <p:spPr>
          <a:xfrm>
            <a:off x="731520" y="5477256"/>
            <a:ext cx="4937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5B7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TÌNH HUỐNG</a:t>
            </a:r>
            <a:endParaRPr lang="en-US" sz="1100" dirty="0"/>
          </a:p>
        </p:txBody>
      </p:sp>
      <p:sp>
        <p:nvSpPr>
          <p:cNvPr id="24" name="Text 20"/>
          <p:cNvSpPr/>
          <p:nvPr/>
        </p:nvSpPr>
        <p:spPr>
          <a:xfrm>
            <a:off x="731520" y="5733288"/>
            <a:ext cx="4983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DV-A tại CN Q1. Hùng có cả Điện cơ bản và Điện tử, đang rảnh ở khu vực Q1.</a:t>
            </a:r>
            <a:endParaRPr lang="en-US" sz="1150" dirty="0"/>
          </a:p>
        </p:txBody>
      </p:sp>
      <p:sp>
        <p:nvSpPr>
          <p:cNvPr id="25" name="Shape 21"/>
          <p:cNvSpPr/>
          <p:nvPr/>
        </p:nvSpPr>
        <p:spPr>
          <a:xfrm>
            <a:off x="6263640" y="5349240"/>
            <a:ext cx="5440680" cy="1143000"/>
          </a:xfrm>
          <a:prstGeom prst="roundRect">
            <a:avLst>
              <a:gd name="adj" fmla="val 6400"/>
            </a:avLst>
          </a:prstGeom>
          <a:solidFill>
            <a:srgbClr val="0B2B33"/>
          </a:solidFill>
          <a:ln/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sp>
        <p:nvSpPr>
          <p:cNvPr id="26" name="Text 22"/>
          <p:cNvSpPr/>
          <p:nvPr/>
        </p:nvSpPr>
        <p:spPr>
          <a:xfrm>
            <a:off x="6510528" y="5477256"/>
            <a:ext cx="4937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KẾT QUẢ RULE</a:t>
            </a:r>
            <a:endParaRPr lang="en-US" sz="1100" dirty="0"/>
          </a:p>
        </p:txBody>
      </p:sp>
      <p:sp>
        <p:nvSpPr>
          <p:cNvPr id="27" name="Text 23"/>
          <p:cNvSpPr/>
          <p:nvPr/>
        </p:nvSpPr>
        <p:spPr>
          <a:xfrm>
            <a:off x="6510528" y="5733288"/>
            <a:ext cx="5029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EA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Hùng nhận liền 3 step (270'). Step 4 vượt trần 4h → về hàng đợi. Ít chuyển giao, liền mạch.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777240" cy="777240"/>
          </a:xfrm>
          <a:prstGeom prst="ellipse">
            <a:avLst/>
          </a:prstGeom>
          <a:solidFill>
            <a:srgbClr val="00A896"/>
          </a:solidFill>
          <a:ln/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6656" y="630936"/>
            <a:ext cx="429768" cy="4297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46304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KỊCH BẢN 2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463040" y="713232"/>
            <a:ext cx="10058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632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Cắt cụm khi thiếu kỹ năng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640080" y="1600200"/>
            <a:ext cx="640080" cy="640080"/>
          </a:xfrm>
          <a:prstGeom prst="ellipse">
            <a:avLst/>
          </a:prstGeom>
          <a:solidFill>
            <a:srgbClr val="00A896"/>
          </a:solidFill>
          <a:ln/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" y="1746504"/>
            <a:ext cx="347472" cy="34747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371600" y="158191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Minh (NV03)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1371600" y="1892808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B7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Điện cơ bản · KHÔNG có Điện tử</a:t>
            </a:r>
            <a:endParaRPr lang="en-US" sz="1050" dirty="0"/>
          </a:p>
        </p:txBody>
      </p:sp>
      <p:sp>
        <p:nvSpPr>
          <p:cNvPr id="10" name="Shape 6"/>
          <p:cNvSpPr/>
          <p:nvPr/>
        </p:nvSpPr>
        <p:spPr>
          <a:xfrm>
            <a:off x="640080" y="2926080"/>
            <a:ext cx="1828800" cy="548640"/>
          </a:xfrm>
          <a:prstGeom prst="roundRect">
            <a:avLst>
              <a:gd name="adj" fmla="val 13333"/>
            </a:avLst>
          </a:prstGeom>
          <a:solidFill>
            <a:srgbClr val="00A896"/>
          </a:solidFill>
          <a:ln/>
        </p:spPr>
      </p:sp>
      <p:sp>
        <p:nvSpPr>
          <p:cNvPr id="11" name="Text 7"/>
          <p:cNvSpPr/>
          <p:nvPr/>
        </p:nvSpPr>
        <p:spPr>
          <a:xfrm>
            <a:off x="640080" y="292608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 · Điện CB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2606040" y="2926080"/>
            <a:ext cx="1828800" cy="548640"/>
          </a:xfrm>
          <a:prstGeom prst="roundRect">
            <a:avLst>
              <a:gd name="adj" fmla="val 13333"/>
            </a:avLst>
          </a:prstGeom>
          <a:solidFill>
            <a:srgbClr val="00A896"/>
          </a:solidFill>
          <a:ln/>
        </p:spPr>
      </p:sp>
      <p:sp>
        <p:nvSpPr>
          <p:cNvPr id="13" name="Text 9"/>
          <p:cNvSpPr/>
          <p:nvPr/>
        </p:nvSpPr>
        <p:spPr>
          <a:xfrm>
            <a:off x="2606040" y="292608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 · Điện CB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4754880" y="2926080"/>
            <a:ext cx="2011680" cy="548640"/>
          </a:xfrm>
          <a:prstGeom prst="roundRect">
            <a:avLst>
              <a:gd name="adj" fmla="val 13333"/>
            </a:avLst>
          </a:prstGeom>
          <a:solidFill>
            <a:srgbClr val="E2674A"/>
          </a:solidFill>
          <a:ln/>
        </p:spPr>
      </p:sp>
      <p:sp>
        <p:nvSpPr>
          <p:cNvPr id="15" name="Text 11"/>
          <p:cNvSpPr/>
          <p:nvPr/>
        </p:nvSpPr>
        <p:spPr>
          <a:xfrm>
            <a:off x="4754880" y="2926080"/>
            <a:ext cx="2011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 · Điện tử</a:t>
            </a:r>
            <a:endParaRPr lang="en-US" sz="1100" dirty="0"/>
          </a:p>
        </p:txBody>
      </p:sp>
      <p:sp>
        <p:nvSpPr>
          <p:cNvPr id="16" name="Text 12"/>
          <p:cNvSpPr/>
          <p:nvPr/>
        </p:nvSpPr>
        <p:spPr>
          <a:xfrm>
            <a:off x="4754880" y="352044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E26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thiếu KN</a:t>
            </a:r>
            <a:endParaRPr lang="en-US" sz="1050" dirty="0"/>
          </a:p>
        </p:txBody>
      </p:sp>
      <p:sp>
        <p:nvSpPr>
          <p:cNvPr id="17" name="Shape 13"/>
          <p:cNvSpPr/>
          <p:nvPr/>
        </p:nvSpPr>
        <p:spPr>
          <a:xfrm>
            <a:off x="4480560" y="3200400"/>
            <a:ext cx="274320" cy="0"/>
          </a:xfrm>
          <a:prstGeom prst="line">
            <a:avLst/>
          </a:prstGeom>
          <a:noFill/>
          <a:ln w="31750">
            <a:solidFill>
              <a:srgbClr val="028090"/>
            </a:solidFill>
            <a:prstDash val="solid"/>
            <a:tailEnd type="triangle"/>
          </a:ln>
        </p:spPr>
      </p:sp>
      <p:sp>
        <p:nvSpPr>
          <p:cNvPr id="18" name="Shape 14"/>
          <p:cNvSpPr/>
          <p:nvPr/>
        </p:nvSpPr>
        <p:spPr>
          <a:xfrm>
            <a:off x="7498080" y="1600200"/>
            <a:ext cx="640080" cy="640080"/>
          </a:xfrm>
          <a:prstGeom prst="ellipse">
            <a:avLst/>
          </a:prstGeom>
          <a:solidFill>
            <a:srgbClr val="028090"/>
          </a:solidFill>
          <a:ln/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4384" y="1746504"/>
            <a:ext cx="347472" cy="347472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8229600" y="158191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Quân / Sơn</a:t>
            </a:r>
            <a:endParaRPr lang="en-US" sz="1400" dirty="0"/>
          </a:p>
        </p:txBody>
      </p:sp>
      <p:sp>
        <p:nvSpPr>
          <p:cNvPr id="21" name="Text 16"/>
          <p:cNvSpPr/>
          <p:nvPr/>
        </p:nvSpPr>
        <p:spPr>
          <a:xfrm>
            <a:off x="8229600" y="1892808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B7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 Điện tử · nhận tiếp Step 3</a:t>
            </a:r>
            <a:endParaRPr lang="en-US" sz="1050" dirty="0"/>
          </a:p>
        </p:txBody>
      </p:sp>
      <p:sp>
        <p:nvSpPr>
          <p:cNvPr id="22" name="Shape 17"/>
          <p:cNvSpPr/>
          <p:nvPr/>
        </p:nvSpPr>
        <p:spPr>
          <a:xfrm>
            <a:off x="6858000" y="3200400"/>
            <a:ext cx="548640" cy="0"/>
          </a:xfrm>
          <a:prstGeom prst="line">
            <a:avLst/>
          </a:prstGeom>
          <a:noFill/>
          <a:ln w="31750">
            <a:solidFill>
              <a:srgbClr val="028090"/>
            </a:solidFill>
            <a:prstDash val="solid"/>
            <a:tailEnd type="triangle"/>
          </a:ln>
        </p:spPr>
      </p:sp>
      <p:sp>
        <p:nvSpPr>
          <p:cNvPr id="23" name="Shape 18"/>
          <p:cNvSpPr/>
          <p:nvPr/>
        </p:nvSpPr>
        <p:spPr>
          <a:xfrm>
            <a:off x="502920" y="5349240"/>
            <a:ext cx="539496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4E6E6"/>
            </a:solidFill>
            <a:prstDash val="solid"/>
          </a:ln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sp>
        <p:nvSpPr>
          <p:cNvPr id="24" name="Text 19"/>
          <p:cNvSpPr/>
          <p:nvPr/>
        </p:nvSpPr>
        <p:spPr>
          <a:xfrm>
            <a:off x="731520" y="5477256"/>
            <a:ext cx="4937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5B7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TÌNH HUỐNG</a:t>
            </a:r>
            <a:endParaRPr lang="en-US" sz="1100" dirty="0"/>
          </a:p>
        </p:txBody>
      </p:sp>
      <p:sp>
        <p:nvSpPr>
          <p:cNvPr id="25" name="Text 20"/>
          <p:cNvSpPr/>
          <p:nvPr/>
        </p:nvSpPr>
        <p:spPr>
          <a:xfrm>
            <a:off x="731520" y="5733288"/>
            <a:ext cx="4983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DV-A tại CN Q3. Minh chỉ có Điện cơ bản, không có Điện tử.</a:t>
            </a:r>
            <a:endParaRPr lang="en-US" sz="1150" dirty="0"/>
          </a:p>
        </p:txBody>
      </p:sp>
      <p:sp>
        <p:nvSpPr>
          <p:cNvPr id="26" name="Shape 21"/>
          <p:cNvSpPr/>
          <p:nvPr/>
        </p:nvSpPr>
        <p:spPr>
          <a:xfrm>
            <a:off x="6263640" y="5349240"/>
            <a:ext cx="5440680" cy="1143000"/>
          </a:xfrm>
          <a:prstGeom prst="roundRect">
            <a:avLst>
              <a:gd name="adj" fmla="val 6400"/>
            </a:avLst>
          </a:prstGeom>
          <a:solidFill>
            <a:srgbClr val="0B2B33"/>
          </a:solidFill>
          <a:ln/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sp>
        <p:nvSpPr>
          <p:cNvPr id="27" name="Text 22"/>
          <p:cNvSpPr/>
          <p:nvPr/>
        </p:nvSpPr>
        <p:spPr>
          <a:xfrm>
            <a:off x="6510528" y="5477256"/>
            <a:ext cx="4937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KẾT QUẢ RULE</a:t>
            </a:r>
            <a:endParaRPr lang="en-US" sz="1100" dirty="0"/>
          </a:p>
        </p:txBody>
      </p:sp>
      <p:sp>
        <p:nvSpPr>
          <p:cNvPr id="28" name="Text 23"/>
          <p:cNvSpPr/>
          <p:nvPr/>
        </p:nvSpPr>
        <p:spPr>
          <a:xfrm>
            <a:off x="6510528" y="5733288"/>
            <a:ext cx="5029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EA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Minh nhận Step 1-2 rồi cắt cụm tại Step 3 (Điện tử). Step 3 chuyển cho người có kỹ năng.</a:t>
            </a:r>
            <a:endParaRPr lang="en-US" sz="11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777240" cy="777240"/>
          </a:xfrm>
          <a:prstGeom prst="ellipse">
            <a:avLst/>
          </a:prstGeom>
          <a:solidFill>
            <a:srgbClr val="E8A33D"/>
          </a:solidFill>
          <a:ln/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6656" y="630936"/>
            <a:ext cx="429768" cy="4297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46304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KỊCH BẢN 3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463040" y="713232"/>
            <a:ext cx="10058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632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Band ±500k là tiêu chí ưu tiên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640080" y="1645920"/>
            <a:ext cx="5120640" cy="3383280"/>
          </a:xfrm>
          <a:prstGeom prst="roundRect">
            <a:avLst>
              <a:gd name="adj" fmla="val 2703"/>
            </a:avLst>
          </a:prstGeom>
          <a:solidFill>
            <a:srgbClr val="FFFFFF"/>
          </a:solidFill>
          <a:ln w="12700">
            <a:solidFill>
              <a:srgbClr val="D4E6E6"/>
            </a:solidFill>
            <a:prstDash val="solid"/>
          </a:ln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914400" y="1920240"/>
            <a:ext cx="640080" cy="640080"/>
          </a:xfrm>
          <a:prstGeom prst="ellipse">
            <a:avLst/>
          </a:prstGeom>
          <a:solidFill>
            <a:srgbClr val="00A896"/>
          </a:solidFill>
          <a:ln/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704" y="2066544"/>
            <a:ext cx="347472" cy="34747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645920" y="19019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Phúc (NV04)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1645920" y="2212848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B7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Lương tháng 7.6tr (thấp hơn)</a:t>
            </a:r>
            <a:endParaRPr lang="en-US" sz="1050" dirty="0"/>
          </a:p>
        </p:txBody>
      </p:sp>
      <p:sp>
        <p:nvSpPr>
          <p:cNvPr id="11" name="Text 7"/>
          <p:cNvSpPr/>
          <p:nvPr/>
        </p:nvSpPr>
        <p:spPr>
          <a:xfrm>
            <a:off x="914400" y="283464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7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Đánh giá 3.6  ·  3 kỹ năng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914400" y="3383280"/>
            <a:ext cx="457200" cy="45720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128" y="3493008"/>
            <a:ext cx="237744" cy="237744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508760" y="3401568"/>
            <a:ext cx="4023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#1 được ưu tiên xếp trước</a:t>
            </a:r>
            <a:endParaRPr lang="en-US" sz="1400" dirty="0"/>
          </a:p>
        </p:txBody>
      </p:sp>
      <p:sp>
        <p:nvSpPr>
          <p:cNvPr id="15" name="Text 10"/>
          <p:cNvSpPr/>
          <p:nvPr/>
        </p:nvSpPr>
        <p:spPr>
          <a:xfrm>
            <a:off x="914400" y="4023360"/>
            <a:ext cx="4572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i="1" dirty="0">
                <a:solidFill>
                  <a:srgbClr val="1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Lương thấp hơn → w4 cộng điểm</a:t>
            </a:r>
            <a:endParaRPr lang="en-US" sz="1200" dirty="0"/>
          </a:p>
        </p:txBody>
      </p:sp>
      <p:sp>
        <p:nvSpPr>
          <p:cNvPr id="16" name="Shape 11"/>
          <p:cNvSpPr/>
          <p:nvPr/>
        </p:nvSpPr>
        <p:spPr>
          <a:xfrm>
            <a:off x="6172200" y="1645920"/>
            <a:ext cx="5120640" cy="3383280"/>
          </a:xfrm>
          <a:prstGeom prst="roundRect">
            <a:avLst>
              <a:gd name="adj" fmla="val 2703"/>
            </a:avLst>
          </a:prstGeom>
          <a:solidFill>
            <a:srgbClr val="FFFFFF"/>
          </a:solidFill>
          <a:ln w="12700">
            <a:solidFill>
              <a:srgbClr val="D4E6E6"/>
            </a:solidFill>
            <a:prstDash val="solid"/>
          </a:ln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6446520" y="1920240"/>
            <a:ext cx="640080" cy="640080"/>
          </a:xfrm>
          <a:prstGeom prst="ellipse">
            <a:avLst/>
          </a:prstGeom>
          <a:solidFill>
            <a:srgbClr val="E8A33D"/>
          </a:solidFill>
          <a:ln/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2824" y="2066544"/>
            <a:ext cx="347472" cy="347472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7178040" y="19019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Hùng (NV01)</a:t>
            </a:r>
            <a:endParaRPr lang="en-US" sz="1400" dirty="0"/>
          </a:p>
        </p:txBody>
      </p:sp>
      <p:sp>
        <p:nvSpPr>
          <p:cNvPr id="20" name="Text 14"/>
          <p:cNvSpPr/>
          <p:nvPr/>
        </p:nvSpPr>
        <p:spPr>
          <a:xfrm>
            <a:off x="7178040" y="2212848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B7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Lương tháng 8.2tr (cao hơn)</a:t>
            </a:r>
            <a:endParaRPr lang="en-US" sz="1050" dirty="0"/>
          </a:p>
        </p:txBody>
      </p:sp>
      <p:sp>
        <p:nvSpPr>
          <p:cNvPr id="21" name="Text 15"/>
          <p:cNvSpPr/>
          <p:nvPr/>
        </p:nvSpPr>
        <p:spPr>
          <a:xfrm>
            <a:off x="6446520" y="283464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7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Đánh giá 4.7  ·  5 kỹ năng</a:t>
            </a:r>
            <a:endParaRPr lang="en-US" sz="1200" dirty="0"/>
          </a:p>
        </p:txBody>
      </p:sp>
      <p:sp>
        <p:nvSpPr>
          <p:cNvPr id="22" name="Text 16"/>
          <p:cNvSpPr/>
          <p:nvPr/>
        </p:nvSpPr>
        <p:spPr>
          <a:xfrm>
            <a:off x="6995160" y="3401568"/>
            <a:ext cx="4023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Xếp sau — nhưng KHÔNG bị cấm</a:t>
            </a:r>
            <a:endParaRPr lang="en-US" sz="1400" dirty="0"/>
          </a:p>
        </p:txBody>
      </p:sp>
      <p:sp>
        <p:nvSpPr>
          <p:cNvPr id="23" name="Shape 17"/>
          <p:cNvSpPr/>
          <p:nvPr/>
        </p:nvSpPr>
        <p:spPr>
          <a:xfrm>
            <a:off x="6446520" y="3383280"/>
            <a:ext cx="457200" cy="457200"/>
          </a:xfrm>
          <a:prstGeom prst="ellipse">
            <a:avLst/>
          </a:prstGeom>
          <a:solidFill>
            <a:srgbClr val="E8A33D"/>
          </a:solidFill>
          <a:ln/>
        </p:spPr>
      </p:sp>
      <p:pic>
        <p:nvPicPr>
          <p:cNvPr id="2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6248" y="3493008"/>
            <a:ext cx="237744" cy="237744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6446520" y="4023360"/>
            <a:ext cx="4663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i="1" dirty="0">
                <a:solidFill>
                  <a:srgbClr val="1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Chênh 600k &gt; band → chỉ ảnh hưởng thứ tự</a:t>
            </a:r>
            <a:endParaRPr lang="en-US" sz="1200" dirty="0"/>
          </a:p>
        </p:txBody>
      </p:sp>
      <p:sp>
        <p:nvSpPr>
          <p:cNvPr id="26" name="Shape 19"/>
          <p:cNvSpPr/>
          <p:nvPr/>
        </p:nvSpPr>
        <p:spPr>
          <a:xfrm>
            <a:off x="502920" y="5349240"/>
            <a:ext cx="539496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4E6E6"/>
            </a:solidFill>
            <a:prstDash val="solid"/>
          </a:ln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sp>
        <p:nvSpPr>
          <p:cNvPr id="27" name="Text 20"/>
          <p:cNvSpPr/>
          <p:nvPr/>
        </p:nvSpPr>
        <p:spPr>
          <a:xfrm>
            <a:off x="731520" y="5477256"/>
            <a:ext cx="4937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5B7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TÌNH HUỐNG</a:t>
            </a:r>
            <a:endParaRPr lang="en-US" sz="1100" dirty="0"/>
          </a:p>
        </p:txBody>
      </p:sp>
      <p:sp>
        <p:nvSpPr>
          <p:cNvPr id="28" name="Text 21"/>
          <p:cNvSpPr/>
          <p:nvPr/>
        </p:nvSpPr>
        <p:spPr>
          <a:xfrm>
            <a:off x="731520" y="5733288"/>
            <a:ext cx="4983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Hai người cùng đủ điều kiện cho một cụm việc; lương tháng chênh nhau 600k.</a:t>
            </a:r>
            <a:endParaRPr lang="en-US" sz="1150" dirty="0"/>
          </a:p>
        </p:txBody>
      </p:sp>
      <p:sp>
        <p:nvSpPr>
          <p:cNvPr id="29" name="Shape 22"/>
          <p:cNvSpPr/>
          <p:nvPr/>
        </p:nvSpPr>
        <p:spPr>
          <a:xfrm>
            <a:off x="6263640" y="5349240"/>
            <a:ext cx="5440680" cy="1143000"/>
          </a:xfrm>
          <a:prstGeom prst="roundRect">
            <a:avLst>
              <a:gd name="adj" fmla="val 6400"/>
            </a:avLst>
          </a:prstGeom>
          <a:solidFill>
            <a:srgbClr val="0B2B33"/>
          </a:solidFill>
          <a:ln/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sp>
        <p:nvSpPr>
          <p:cNvPr id="30" name="Text 23"/>
          <p:cNvSpPr/>
          <p:nvPr/>
        </p:nvSpPr>
        <p:spPr>
          <a:xfrm>
            <a:off x="6510528" y="5477256"/>
            <a:ext cx="4937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KẾT QUẢ RULE</a:t>
            </a:r>
            <a:endParaRPr lang="en-US" sz="1100" dirty="0"/>
          </a:p>
        </p:txBody>
      </p:sp>
      <p:sp>
        <p:nvSpPr>
          <p:cNvPr id="31" name="Text 24"/>
          <p:cNvSpPr/>
          <p:nvPr/>
        </p:nvSpPr>
        <p:spPr>
          <a:xfrm>
            <a:off x="6510528" y="5733288"/>
            <a:ext cx="5029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EA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Phúc (lương thấp) được ưu tiên. Tăng w1 ở mùa cao điểm sẽ đảo ưu tiên về phía năng suất.</a:t>
            </a:r>
            <a:endParaRPr lang="en-US" sz="11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777240" cy="777240"/>
          </a:xfrm>
          <a:prstGeom prst="ellipse">
            <a:avLst/>
          </a:prstGeom>
          <a:solidFill>
            <a:srgbClr val="E2674A"/>
          </a:solidFill>
          <a:ln/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6656" y="630936"/>
            <a:ext cx="429768" cy="4297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46304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6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KỊCH BẢN 4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463040" y="713232"/>
            <a:ext cx="10058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632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Van an toàn chống pending</a:t>
            </a:r>
            <a:endParaRPr lang="en-US" sz="2500" dirty="0"/>
          </a:p>
        </p:txBody>
      </p:sp>
      <p:sp>
        <p:nvSpPr>
          <p:cNvPr id="6" name="Text 3"/>
          <p:cNvSpPr/>
          <p:nvPr/>
        </p:nvSpPr>
        <p:spPr>
          <a:xfrm>
            <a:off x="640080" y="16002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5B7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Mọi người trong band đều bận — chỉ còn Sơn rảnh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640080" y="2194560"/>
            <a:ext cx="3017520" cy="1280160"/>
          </a:xfrm>
          <a:prstGeom prst="roundRect">
            <a:avLst>
              <a:gd name="adj" fmla="val 7143"/>
            </a:avLst>
          </a:prstGeom>
          <a:solidFill>
            <a:srgbClr val="F6E2DC"/>
          </a:solidFill>
          <a:ln/>
        </p:spPr>
      </p:sp>
      <p:sp>
        <p:nvSpPr>
          <p:cNvPr id="8" name="Text 5"/>
          <p:cNvSpPr/>
          <p:nvPr/>
        </p:nvSpPr>
        <p:spPr>
          <a:xfrm>
            <a:off x="777240" y="2331720"/>
            <a:ext cx="2743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26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Việc DV-D gấp deadline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E26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Không ai trong band rảnh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3749040" y="2834640"/>
            <a:ext cx="640080" cy="0"/>
          </a:xfrm>
          <a:prstGeom prst="line">
            <a:avLst/>
          </a:prstGeom>
          <a:noFill/>
          <a:ln w="31750">
            <a:solidFill>
              <a:srgbClr val="028090"/>
            </a:solidFill>
            <a:prstDash val="solid"/>
            <a:tailEnd type="triangle"/>
          </a:ln>
        </p:spPr>
      </p:sp>
      <p:sp>
        <p:nvSpPr>
          <p:cNvPr id="10" name="Shape 7"/>
          <p:cNvSpPr/>
          <p:nvPr/>
        </p:nvSpPr>
        <p:spPr>
          <a:xfrm>
            <a:off x="4526280" y="2606040"/>
            <a:ext cx="640080" cy="640080"/>
          </a:xfrm>
          <a:prstGeom prst="ellipse">
            <a:avLst/>
          </a:prstGeom>
          <a:solidFill>
            <a:srgbClr val="E2674A"/>
          </a:solidFill>
          <a:ln/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2584" y="2752344"/>
            <a:ext cx="347472" cy="34747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257800" y="25877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Sơn (NV06)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5257800" y="2898648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B7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đủ kỹ năng · nhưng lương +700k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>
          <a:xfrm>
            <a:off x="8229600" y="2834640"/>
            <a:ext cx="640080" cy="0"/>
          </a:xfrm>
          <a:prstGeom prst="line">
            <a:avLst/>
          </a:prstGeom>
          <a:noFill/>
          <a:ln w="31750">
            <a:solidFill>
              <a:srgbClr val="028090"/>
            </a:solidFill>
            <a:prstDash val="solid"/>
            <a:tailEnd type="triangle"/>
          </a:ln>
        </p:spPr>
      </p:sp>
      <p:sp>
        <p:nvSpPr>
          <p:cNvPr id="15" name="Shape 11"/>
          <p:cNvSpPr/>
          <p:nvPr/>
        </p:nvSpPr>
        <p:spPr>
          <a:xfrm>
            <a:off x="9006840" y="2194560"/>
            <a:ext cx="2697480" cy="1280160"/>
          </a:xfrm>
          <a:prstGeom prst="roundRect">
            <a:avLst>
              <a:gd name="adj" fmla="val 7143"/>
            </a:avLst>
          </a:prstGeom>
          <a:solidFill>
            <a:srgbClr val="0B2B33"/>
          </a:solidFill>
          <a:ln/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0" y="2331720"/>
            <a:ext cx="411480" cy="41148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098280" y="2788920"/>
            <a:ext cx="2514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VẪN giao việc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gắn cờ ngoài band</a:t>
            </a:r>
            <a:endParaRPr lang="en-US" sz="1300" dirty="0"/>
          </a:p>
        </p:txBody>
      </p:sp>
      <p:sp>
        <p:nvSpPr>
          <p:cNvPr id="18" name="Text 13"/>
          <p:cNvSpPr/>
          <p:nvPr/>
        </p:nvSpPr>
        <p:spPr>
          <a:xfrm>
            <a:off x="640080" y="402336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1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Nguyên tắc: hoàn thành việc &gt; cân bằng lương. Chênh lệch được đánh dấu nên hợp lệ khi review.</a:t>
            </a:r>
            <a:endParaRPr lang="en-US" sz="1300" dirty="0"/>
          </a:p>
        </p:txBody>
      </p:sp>
      <p:sp>
        <p:nvSpPr>
          <p:cNvPr id="19" name="Shape 14"/>
          <p:cNvSpPr/>
          <p:nvPr/>
        </p:nvSpPr>
        <p:spPr>
          <a:xfrm>
            <a:off x="502920" y="5349240"/>
            <a:ext cx="539496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4E6E6"/>
            </a:solidFill>
            <a:prstDash val="solid"/>
          </a:ln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sp>
        <p:nvSpPr>
          <p:cNvPr id="20" name="Text 15"/>
          <p:cNvSpPr/>
          <p:nvPr/>
        </p:nvSpPr>
        <p:spPr>
          <a:xfrm>
            <a:off x="731520" y="5477256"/>
            <a:ext cx="4937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5B7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TÌNH HUỐNG</a:t>
            </a:r>
            <a:endParaRPr lang="en-US" sz="1100" dirty="0"/>
          </a:p>
        </p:txBody>
      </p:sp>
      <p:sp>
        <p:nvSpPr>
          <p:cNvPr id="21" name="Text 16"/>
          <p:cNvSpPr/>
          <p:nvPr/>
        </p:nvSpPr>
        <p:spPr>
          <a:xfrm>
            <a:off x="731520" y="5733288"/>
            <a:ext cx="4983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DV-D gấp deadline. Tất cả người trong band đều đang bận việc khác.</a:t>
            </a:r>
            <a:endParaRPr lang="en-US" sz="1150" dirty="0"/>
          </a:p>
        </p:txBody>
      </p:sp>
      <p:sp>
        <p:nvSpPr>
          <p:cNvPr id="22" name="Shape 17"/>
          <p:cNvSpPr/>
          <p:nvPr/>
        </p:nvSpPr>
        <p:spPr>
          <a:xfrm>
            <a:off x="6263640" y="5349240"/>
            <a:ext cx="5440680" cy="1143000"/>
          </a:xfrm>
          <a:prstGeom prst="roundRect">
            <a:avLst>
              <a:gd name="adj" fmla="val 6400"/>
            </a:avLst>
          </a:prstGeom>
          <a:solidFill>
            <a:srgbClr val="0B2B33"/>
          </a:solidFill>
          <a:ln/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sp>
        <p:nvSpPr>
          <p:cNvPr id="23" name="Text 18"/>
          <p:cNvSpPr/>
          <p:nvPr/>
        </p:nvSpPr>
        <p:spPr>
          <a:xfrm>
            <a:off x="6510528" y="5477256"/>
            <a:ext cx="4937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KẾT QUẢ RULE</a:t>
            </a:r>
            <a:endParaRPr lang="en-US" sz="1100" dirty="0"/>
          </a:p>
        </p:txBody>
      </p:sp>
      <p:sp>
        <p:nvSpPr>
          <p:cNvPr id="24" name="Text 19"/>
          <p:cNvSpPr/>
          <p:nvPr/>
        </p:nvSpPr>
        <p:spPr>
          <a:xfrm>
            <a:off x="6510528" y="5733288"/>
            <a:ext cx="5029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EA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Hệ thống giao cho Sơn dù đã vượt band 500k, gắn cờ 'phân tự động ngoài band do tồn việc'.</a:t>
            </a:r>
            <a:endParaRPr lang="en-US" sz="11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777240" cy="777240"/>
          </a:xfrm>
          <a:prstGeom prst="ellipse">
            <a:avLst/>
          </a:prstGeom>
          <a:solidFill>
            <a:srgbClr val="00A896"/>
          </a:solidFill>
          <a:ln/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6656" y="630936"/>
            <a:ext cx="429768" cy="4297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46304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KỊCH BẢN 5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463040" y="713232"/>
            <a:ext cx="10058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632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Nhân viên chủ động nhận thêm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640080" y="1645920"/>
            <a:ext cx="640080" cy="640080"/>
          </a:xfrm>
          <a:prstGeom prst="ellipse">
            <a:avLst/>
          </a:prstGeom>
          <a:solidFill>
            <a:srgbClr val="00A896"/>
          </a:solidFill>
          <a:ln/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" y="1792224"/>
            <a:ext cx="347472" cy="34747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371600" y="162763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Phúc (NV04)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1371600" y="1938528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B7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làm xong cụm sớm hơn định biên 40'</a:t>
            </a:r>
            <a:endParaRPr lang="en-US" sz="1050" dirty="0"/>
          </a:p>
        </p:txBody>
      </p:sp>
      <p:sp>
        <p:nvSpPr>
          <p:cNvPr id="10" name="Shape 6"/>
          <p:cNvSpPr/>
          <p:nvPr/>
        </p:nvSpPr>
        <p:spPr>
          <a:xfrm>
            <a:off x="640080" y="2697480"/>
            <a:ext cx="493776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4E6E6"/>
            </a:solidFill>
            <a:prstDash val="solid"/>
          </a:ln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sp>
        <p:nvSpPr>
          <p:cNvPr id="11" name="Text 7"/>
          <p:cNvSpPr/>
          <p:nvPr/>
        </p:nvSpPr>
        <p:spPr>
          <a:xfrm>
            <a:off x="868680" y="283464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5B7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Hàng đợi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868680" y="3200400"/>
            <a:ext cx="4480560" cy="548640"/>
          </a:xfrm>
          <a:prstGeom prst="roundRect">
            <a:avLst>
              <a:gd name="adj" fmla="val 13333"/>
            </a:avLst>
          </a:prstGeom>
          <a:solidFill>
            <a:srgbClr val="E8A33D"/>
          </a:solidFill>
          <a:ln/>
        </p:spPr>
      </p:sp>
      <p:sp>
        <p:nvSpPr>
          <p:cNvPr id="13" name="Text 9"/>
          <p:cNvSpPr/>
          <p:nvPr/>
        </p:nvSpPr>
        <p:spPr>
          <a:xfrm>
            <a:off x="868680" y="3200400"/>
            <a:ext cx="4480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DV-B Step 1 · pending · không ai nhận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5760720" y="3337560"/>
            <a:ext cx="731520" cy="0"/>
          </a:xfrm>
          <a:prstGeom prst="line">
            <a:avLst/>
          </a:prstGeom>
          <a:noFill/>
          <a:ln w="31750">
            <a:solidFill>
              <a:srgbClr val="028090"/>
            </a:solidFill>
            <a:prstDash val="solid"/>
            <a:tailEnd type="triangle"/>
          </a:ln>
        </p:spPr>
      </p:sp>
      <p:sp>
        <p:nvSpPr>
          <p:cNvPr id="15" name="Shape 11"/>
          <p:cNvSpPr/>
          <p:nvPr/>
        </p:nvSpPr>
        <p:spPr>
          <a:xfrm>
            <a:off x="6629400" y="2697480"/>
            <a:ext cx="5074920" cy="1371600"/>
          </a:xfrm>
          <a:prstGeom prst="roundRect">
            <a:avLst>
              <a:gd name="adj" fmla="val 6667"/>
            </a:avLst>
          </a:prstGeom>
          <a:solidFill>
            <a:srgbClr val="0B2B33"/>
          </a:solidFill>
          <a:ln/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2971800"/>
            <a:ext cx="502920" cy="50292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7498080" y="2926080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Phúc tự nhận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7498080" y="3383280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kể cả vượt band · gắn cờ 'tự nhận thêm'</a:t>
            </a:r>
            <a:endParaRPr lang="en-US" sz="1200" dirty="0"/>
          </a:p>
        </p:txBody>
      </p:sp>
      <p:sp>
        <p:nvSpPr>
          <p:cNvPr id="19" name="Shape 14"/>
          <p:cNvSpPr/>
          <p:nvPr/>
        </p:nvSpPr>
        <p:spPr>
          <a:xfrm>
            <a:off x="502920" y="5349240"/>
            <a:ext cx="539496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4E6E6"/>
            </a:solidFill>
            <a:prstDash val="solid"/>
          </a:ln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sp>
        <p:nvSpPr>
          <p:cNvPr id="20" name="Text 15"/>
          <p:cNvSpPr/>
          <p:nvPr/>
        </p:nvSpPr>
        <p:spPr>
          <a:xfrm>
            <a:off x="731520" y="5477256"/>
            <a:ext cx="4937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5B7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TÌNH HUỐNG</a:t>
            </a:r>
            <a:endParaRPr lang="en-US" sz="1100" dirty="0"/>
          </a:p>
        </p:txBody>
      </p:sp>
      <p:sp>
        <p:nvSpPr>
          <p:cNvPr id="21" name="Text 16"/>
          <p:cNvSpPr/>
          <p:nvPr/>
        </p:nvSpPr>
        <p:spPr>
          <a:xfrm>
            <a:off x="731520" y="5733288"/>
            <a:ext cx="4983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Phúc hoàn thành cụm sớm. Còn DV-B Step 1 tồn trong hàng đợi, không ai nhận.</a:t>
            </a:r>
            <a:endParaRPr lang="en-US" sz="1150" dirty="0"/>
          </a:p>
        </p:txBody>
      </p:sp>
      <p:sp>
        <p:nvSpPr>
          <p:cNvPr id="22" name="Shape 17"/>
          <p:cNvSpPr/>
          <p:nvPr/>
        </p:nvSpPr>
        <p:spPr>
          <a:xfrm>
            <a:off x="6263640" y="5349240"/>
            <a:ext cx="5440680" cy="1143000"/>
          </a:xfrm>
          <a:prstGeom prst="roundRect">
            <a:avLst>
              <a:gd name="adj" fmla="val 6400"/>
            </a:avLst>
          </a:prstGeom>
          <a:solidFill>
            <a:srgbClr val="0B2B33"/>
          </a:solidFill>
          <a:ln/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sp>
        <p:nvSpPr>
          <p:cNvPr id="23" name="Text 18"/>
          <p:cNvSpPr/>
          <p:nvPr/>
        </p:nvSpPr>
        <p:spPr>
          <a:xfrm>
            <a:off x="6510528" y="5477256"/>
            <a:ext cx="4937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KẾT QUẢ RULE</a:t>
            </a:r>
            <a:endParaRPr lang="en-US" sz="1100" dirty="0"/>
          </a:p>
        </p:txBody>
      </p:sp>
      <p:sp>
        <p:nvSpPr>
          <p:cNvPr id="24" name="Text 19"/>
          <p:cNvSpPr/>
          <p:nvPr/>
        </p:nvSpPr>
        <p:spPr>
          <a:xfrm>
            <a:off x="6510528" y="5733288"/>
            <a:ext cx="5029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EA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Phúc chủ động nhận thêm dù đã vượt band. Khuyến khích người năng động, chống pending.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777240" cy="777240"/>
          </a:xfrm>
          <a:prstGeom prst="ellipse">
            <a:avLst/>
          </a:prstGeom>
          <a:solidFill>
            <a:srgbClr val="E8A33D"/>
          </a:solidFill>
          <a:ln/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6656" y="630936"/>
            <a:ext cx="429768" cy="4297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46304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KỊCH BẢN 6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463040" y="713232"/>
            <a:ext cx="10058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632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Việc khẩn không cắt ngang cụm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640080" y="1645920"/>
            <a:ext cx="640080" cy="640080"/>
          </a:xfrm>
          <a:prstGeom prst="ellipse">
            <a:avLst/>
          </a:prstGeom>
          <a:solidFill>
            <a:srgbClr val="028090"/>
          </a:solidFill>
          <a:ln/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" y="1792224"/>
            <a:ext cx="347472" cy="34747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371600" y="162763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Quân (NV05)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1371600" y="1938528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B7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đang giữa cụm DV-B tại CN Q4</a:t>
            </a:r>
            <a:endParaRPr lang="en-US" sz="1050" dirty="0"/>
          </a:p>
        </p:txBody>
      </p:sp>
      <p:sp>
        <p:nvSpPr>
          <p:cNvPr id="10" name="Text 6"/>
          <p:cNvSpPr/>
          <p:nvPr/>
        </p:nvSpPr>
        <p:spPr>
          <a:xfrm>
            <a:off x="640080" y="260604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B7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Cụm đang làm (giữ nguyên)</a:t>
            </a:r>
            <a:endParaRPr lang="en-US" sz="1100" dirty="0"/>
          </a:p>
        </p:txBody>
      </p:sp>
      <p:sp>
        <p:nvSpPr>
          <p:cNvPr id="11" name="Shape 7"/>
          <p:cNvSpPr/>
          <p:nvPr/>
        </p:nvSpPr>
        <p:spPr>
          <a:xfrm>
            <a:off x="640080" y="2926080"/>
            <a:ext cx="1645920" cy="548640"/>
          </a:xfrm>
          <a:prstGeom prst="roundRect">
            <a:avLst>
              <a:gd name="adj" fmla="val 13333"/>
            </a:avLst>
          </a:prstGeom>
          <a:solidFill>
            <a:srgbClr val="00A896"/>
          </a:solidFill>
          <a:ln/>
        </p:spPr>
      </p:sp>
      <p:sp>
        <p:nvSpPr>
          <p:cNvPr id="12" name="Text 8"/>
          <p:cNvSpPr/>
          <p:nvPr/>
        </p:nvSpPr>
        <p:spPr>
          <a:xfrm>
            <a:off x="640080" y="2926080"/>
            <a:ext cx="1645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Đang làm</a:t>
            </a:r>
            <a:endParaRPr lang="en-US" sz="1100" dirty="0"/>
          </a:p>
        </p:txBody>
      </p:sp>
      <p:sp>
        <p:nvSpPr>
          <p:cNvPr id="13" name="Shape 9"/>
          <p:cNvSpPr/>
          <p:nvPr/>
        </p:nvSpPr>
        <p:spPr>
          <a:xfrm>
            <a:off x="2423160" y="2926080"/>
            <a:ext cx="1645920" cy="548640"/>
          </a:xfrm>
          <a:prstGeom prst="roundRect">
            <a:avLst>
              <a:gd name="adj" fmla="val 13333"/>
            </a:avLst>
          </a:prstGeom>
          <a:solidFill>
            <a:srgbClr val="C7D9D9"/>
          </a:solidFill>
          <a:ln/>
        </p:spPr>
      </p:sp>
      <p:sp>
        <p:nvSpPr>
          <p:cNvPr id="14" name="Text 10"/>
          <p:cNvSpPr/>
          <p:nvPr/>
        </p:nvSpPr>
        <p:spPr>
          <a:xfrm>
            <a:off x="2423160" y="2926080"/>
            <a:ext cx="1645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Còn lại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4663440" y="2697480"/>
            <a:ext cx="868680" cy="868680"/>
          </a:xfrm>
          <a:prstGeom prst="ellipse">
            <a:avLst/>
          </a:prstGeom>
          <a:solidFill>
            <a:srgbClr val="E8A33D"/>
          </a:solidFill>
          <a:ln/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4608" y="2898648"/>
            <a:ext cx="457200" cy="45720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5669280" y="2788920"/>
            <a:ext cx="5943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Việc khẩn → giao THÊM (xử lý trong 2h, được vượt trần)</a:t>
            </a:r>
            <a:endParaRPr lang="en-US" sz="1350" dirty="0"/>
          </a:p>
        </p:txBody>
      </p:sp>
      <p:sp>
        <p:nvSpPr>
          <p:cNvPr id="18" name="Shape 13"/>
          <p:cNvSpPr/>
          <p:nvPr/>
        </p:nvSpPr>
        <p:spPr>
          <a:xfrm>
            <a:off x="640080" y="3977640"/>
            <a:ext cx="11064240" cy="868680"/>
          </a:xfrm>
          <a:prstGeom prst="roundRect">
            <a:avLst>
              <a:gd name="adj" fmla="val 8421"/>
            </a:avLst>
          </a:prstGeom>
          <a:solidFill>
            <a:srgbClr val="FBF1E0"/>
          </a:solidFill>
          <a:ln/>
        </p:spPr>
      </p:sp>
      <p:sp>
        <p:nvSpPr>
          <p:cNvPr id="19" name="Text 14"/>
          <p:cNvSpPr/>
          <p:nvPr/>
        </p:nvSpPr>
        <p:spPr>
          <a:xfrm>
            <a:off x="868680" y="3977640"/>
            <a:ext cx="10607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Option: </a:t>
            </a:r>
            <a:pPr indent="0" marL="0">
              <a:buNone/>
            </a:pPr>
            <a:r>
              <a:rPr lang="en-US" sz="1300" dirty="0">
                <a:solidFill>
                  <a:srgbClr val="1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Quân có quyền trả phần cụm còn lại vào hàng đợi — phần đã làm vẫn được tính lương theo step.</a:t>
            </a:r>
            <a:endParaRPr lang="en-US" sz="1300" dirty="0"/>
          </a:p>
        </p:txBody>
      </p:sp>
      <p:sp>
        <p:nvSpPr>
          <p:cNvPr id="20" name="Shape 15"/>
          <p:cNvSpPr/>
          <p:nvPr/>
        </p:nvSpPr>
        <p:spPr>
          <a:xfrm>
            <a:off x="502920" y="5349240"/>
            <a:ext cx="539496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4E6E6"/>
            </a:solidFill>
            <a:prstDash val="solid"/>
          </a:ln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sp>
        <p:nvSpPr>
          <p:cNvPr id="21" name="Text 16"/>
          <p:cNvSpPr/>
          <p:nvPr/>
        </p:nvSpPr>
        <p:spPr>
          <a:xfrm>
            <a:off x="731520" y="5477256"/>
            <a:ext cx="4937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5B7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TÌNH HUỐNG</a:t>
            </a:r>
            <a:endParaRPr lang="en-US" sz="1100" dirty="0"/>
          </a:p>
        </p:txBody>
      </p:sp>
      <p:sp>
        <p:nvSpPr>
          <p:cNvPr id="22" name="Text 17"/>
          <p:cNvSpPr/>
          <p:nvPr/>
        </p:nvSpPr>
        <p:spPr>
          <a:xfrm>
            <a:off x="731520" y="5733288"/>
            <a:ext cx="4983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Quân đang giữa cụm tại CN Q4. Việc khẩn phát sinh cùng chi nhánh.</a:t>
            </a:r>
            <a:endParaRPr lang="en-US" sz="1150" dirty="0"/>
          </a:p>
        </p:txBody>
      </p:sp>
      <p:sp>
        <p:nvSpPr>
          <p:cNvPr id="23" name="Shape 18"/>
          <p:cNvSpPr/>
          <p:nvPr/>
        </p:nvSpPr>
        <p:spPr>
          <a:xfrm>
            <a:off x="6263640" y="5349240"/>
            <a:ext cx="5440680" cy="1143000"/>
          </a:xfrm>
          <a:prstGeom prst="roundRect">
            <a:avLst>
              <a:gd name="adj" fmla="val 6400"/>
            </a:avLst>
          </a:prstGeom>
          <a:solidFill>
            <a:srgbClr val="0B2B33"/>
          </a:solidFill>
          <a:ln/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sp>
        <p:nvSpPr>
          <p:cNvPr id="24" name="Text 19"/>
          <p:cNvSpPr/>
          <p:nvPr/>
        </p:nvSpPr>
        <p:spPr>
          <a:xfrm>
            <a:off x="6510528" y="5477256"/>
            <a:ext cx="4937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KẾT QUẢ RULE</a:t>
            </a:r>
            <a:endParaRPr lang="en-US" sz="1100" dirty="0"/>
          </a:p>
        </p:txBody>
      </p:sp>
      <p:sp>
        <p:nvSpPr>
          <p:cNvPr id="25" name="Text 20"/>
          <p:cNvSpPr/>
          <p:nvPr/>
        </p:nvSpPr>
        <p:spPr>
          <a:xfrm>
            <a:off x="6510528" y="5733288"/>
            <a:ext cx="5029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EA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Không cắt ngang. Việc khẩn giao thêm, xử lý trong 2h. Quân được quyền trả phần còn lại.</a:t>
            </a:r>
            <a:endParaRPr lang="en-US" sz="11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777240" cy="777240"/>
          </a:xfrm>
          <a:prstGeom prst="ellipse">
            <a:avLst/>
          </a:prstGeom>
          <a:solidFill>
            <a:srgbClr val="028090"/>
          </a:solidFill>
          <a:ln/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6656" y="630936"/>
            <a:ext cx="429768" cy="4297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46304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KỊCH BẢN 7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463040" y="713232"/>
            <a:ext cx="10058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632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Dự án mở CN: đội bổ trợ kỹ năng</a:t>
            </a:r>
            <a:endParaRPr lang="en-US" sz="2500" dirty="0"/>
          </a:p>
        </p:txBody>
      </p:sp>
      <p:sp>
        <p:nvSpPr>
          <p:cNvPr id="6" name="Text 3"/>
          <p:cNvSpPr/>
          <p:nvPr/>
        </p:nvSpPr>
        <p:spPr>
          <a:xfrm>
            <a:off x="640080" y="160020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5B7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Cần phủ: Điện cơ bản · Cấp nước · Điều hòa · CCTV — không ai có đủ cả 4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822960" y="2286000"/>
            <a:ext cx="640080" cy="640080"/>
          </a:xfrm>
          <a:prstGeom prst="ellipse">
            <a:avLst/>
          </a:prstGeom>
          <a:solidFill>
            <a:srgbClr val="028090"/>
          </a:solidFill>
          <a:ln/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264" y="2432304"/>
            <a:ext cx="347472" cy="34747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554480" y="226771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Minh (NV03)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1554480" y="2578608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B7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Điện cơ bản · Cấp nước · Điều hòa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822960" y="3291840"/>
            <a:ext cx="640080" cy="640080"/>
          </a:xfrm>
          <a:prstGeom prst="ellipse">
            <a:avLst/>
          </a:prstGeom>
          <a:solidFill>
            <a:srgbClr val="00A896"/>
          </a:solidFill>
          <a:ln/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264" y="3438144"/>
            <a:ext cx="347472" cy="347472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554480" y="32735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Phúc (NV04)</a:t>
            </a:r>
            <a:endParaRPr lang="en-US" sz="1400" dirty="0"/>
          </a:p>
        </p:txBody>
      </p:sp>
      <p:sp>
        <p:nvSpPr>
          <p:cNvPr id="14" name="Text 9"/>
          <p:cNvSpPr/>
          <p:nvPr/>
        </p:nvSpPr>
        <p:spPr>
          <a:xfrm>
            <a:off x="1554480" y="3584448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B7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Mạng-CCTV</a:t>
            </a:r>
            <a:endParaRPr lang="en-US" sz="1050" dirty="0"/>
          </a:p>
        </p:txBody>
      </p:sp>
      <p:sp>
        <p:nvSpPr>
          <p:cNvPr id="15" name="Shape 10"/>
          <p:cNvSpPr/>
          <p:nvPr/>
        </p:nvSpPr>
        <p:spPr>
          <a:xfrm>
            <a:off x="5120640" y="3017520"/>
            <a:ext cx="822960" cy="0"/>
          </a:xfrm>
          <a:prstGeom prst="line">
            <a:avLst/>
          </a:prstGeom>
          <a:noFill/>
          <a:ln w="31750">
            <a:solidFill>
              <a:srgbClr val="028090"/>
            </a:solidFill>
            <a:prstDash val="solid"/>
            <a:tailEnd type="triangle"/>
          </a:ln>
        </p:spPr>
      </p:sp>
      <p:sp>
        <p:nvSpPr>
          <p:cNvPr id="16" name="Shape 11"/>
          <p:cNvSpPr/>
          <p:nvPr/>
        </p:nvSpPr>
        <p:spPr>
          <a:xfrm>
            <a:off x="6126480" y="2377440"/>
            <a:ext cx="5486400" cy="1737360"/>
          </a:xfrm>
          <a:prstGeom prst="roundRect">
            <a:avLst>
              <a:gd name="adj" fmla="val 5263"/>
            </a:avLst>
          </a:prstGeom>
          <a:solidFill>
            <a:srgbClr val="0B2B33"/>
          </a:solidFill>
          <a:ln/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2651760"/>
            <a:ext cx="548640" cy="54864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7086600" y="2606040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Đội = phủ đủ 4 kỹ năng</a:t>
            </a:r>
            <a:endParaRPr lang="en-US" sz="1700" dirty="0"/>
          </a:p>
        </p:txBody>
      </p:sp>
      <p:sp>
        <p:nvSpPr>
          <p:cNvPr id="19" name="Text 13"/>
          <p:cNvSpPr/>
          <p:nvPr/>
        </p:nvSpPr>
        <p:spPr>
          <a:xfrm>
            <a:off x="6400800" y="3291840"/>
            <a:ext cx="5029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Round-robin xoay tua gom người → công bằng giữa các dự án. Điều kiện xét ở cấp ĐỘI, không phải cá nhân.</a:t>
            </a:r>
            <a:endParaRPr lang="en-US" sz="1250" dirty="0"/>
          </a:p>
        </p:txBody>
      </p:sp>
      <p:sp>
        <p:nvSpPr>
          <p:cNvPr id="20" name="Shape 14"/>
          <p:cNvSpPr/>
          <p:nvPr/>
        </p:nvSpPr>
        <p:spPr>
          <a:xfrm>
            <a:off x="502920" y="5349240"/>
            <a:ext cx="539496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4E6E6"/>
            </a:solidFill>
            <a:prstDash val="solid"/>
          </a:ln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sp>
        <p:nvSpPr>
          <p:cNvPr id="21" name="Text 15"/>
          <p:cNvSpPr/>
          <p:nvPr/>
        </p:nvSpPr>
        <p:spPr>
          <a:xfrm>
            <a:off x="731520" y="5477256"/>
            <a:ext cx="4937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5B7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TÌNH HUỐNG</a:t>
            </a:r>
            <a:endParaRPr lang="en-US" sz="1100" dirty="0"/>
          </a:p>
        </p:txBody>
      </p:sp>
      <p:sp>
        <p:nvSpPr>
          <p:cNvPr id="22" name="Text 16"/>
          <p:cNvSpPr/>
          <p:nvPr/>
        </p:nvSpPr>
        <p:spPr>
          <a:xfrm>
            <a:off x="731520" y="5733288"/>
            <a:ext cx="4983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Mở chi nhánh mới cần 4 nhóm kỹ năng. Không cá nhân nào sở hữu đủ.</a:t>
            </a:r>
            <a:endParaRPr lang="en-US" sz="1150" dirty="0"/>
          </a:p>
        </p:txBody>
      </p:sp>
      <p:sp>
        <p:nvSpPr>
          <p:cNvPr id="23" name="Shape 17"/>
          <p:cNvSpPr/>
          <p:nvPr/>
        </p:nvSpPr>
        <p:spPr>
          <a:xfrm>
            <a:off x="6263640" y="5349240"/>
            <a:ext cx="5440680" cy="1143000"/>
          </a:xfrm>
          <a:prstGeom prst="roundRect">
            <a:avLst>
              <a:gd name="adj" fmla="val 6400"/>
            </a:avLst>
          </a:prstGeom>
          <a:solidFill>
            <a:srgbClr val="0B2B33"/>
          </a:solidFill>
          <a:ln/>
          <a:effectLst>
            <a:outerShdw sx="100000" sy="100000" kx="0" ky="0" algn="bl" rotWithShape="0" blurRad="88900" dist="38100" dir="5400000">
              <a:srgbClr val="0B2B33">
                <a:alpha val="16000"/>
              </a:srgbClr>
            </a:outerShdw>
          </a:effectLst>
        </p:spPr>
      </p:sp>
      <p:sp>
        <p:nvSpPr>
          <p:cNvPr id="24" name="Text 18"/>
          <p:cNvSpPr/>
          <p:nvPr/>
        </p:nvSpPr>
        <p:spPr>
          <a:xfrm>
            <a:off x="6510528" y="5477256"/>
            <a:ext cx="4937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KẾT QUẢ RULE</a:t>
            </a:r>
            <a:endParaRPr lang="en-US" sz="1100" dirty="0"/>
          </a:p>
        </p:txBody>
      </p:sp>
      <p:sp>
        <p:nvSpPr>
          <p:cNvPr id="25" name="Text 19"/>
          <p:cNvSpPr/>
          <p:nvPr/>
        </p:nvSpPr>
        <p:spPr>
          <a:xfrm>
            <a:off x="6510528" y="5733288"/>
            <a:ext cx="5029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EAF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Hệ thống gom đội bổ trợ qua round-robin cho đến khi tập kỹ năng của đội phủ hết yêu cầu.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Minh họa điều phối nhân sự</dc:title>
  <dc:subject>PptxGenJS Presentation</dc:subject>
  <dc:creator>BA Team</dc:creator>
  <cp:lastModifiedBy>BA Team</cp:lastModifiedBy>
  <cp:revision>1</cp:revision>
  <dcterms:created xsi:type="dcterms:W3CDTF">2026-06-10T01:50:18Z</dcterms:created>
  <dcterms:modified xsi:type="dcterms:W3CDTF">2026-06-10T01:50:18Z</dcterms:modified>
</cp:coreProperties>
</file>